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6" r:id="rId5"/>
    <p:sldId id="261" r:id="rId6"/>
    <p:sldId id="262" r:id="rId7"/>
    <p:sldId id="260" r:id="rId8"/>
    <p:sldId id="258" r:id="rId9"/>
    <p:sldId id="257" r:id="rId10"/>
    <p:sldId id="274" r:id="rId11"/>
    <p:sldId id="276" r:id="rId12"/>
    <p:sldId id="275" r:id="rId13"/>
    <p:sldId id="277" r:id="rId14"/>
    <p:sldId id="278" r:id="rId15"/>
    <p:sldId id="280" r:id="rId16"/>
    <p:sldId id="281" r:id="rId17"/>
    <p:sldId id="282" r:id="rId18"/>
    <p:sldId id="283" r:id="rId19"/>
    <p:sldId id="2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50.jpeg"/><Relationship Id="rId4" Type="http://schemas.openxmlformats.org/officeDocument/2006/relationships/image" Target="../media/image26.jpeg"/><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image" Target="../media/image4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image" Target="../media/image19.jpeg"/><Relationship Id="rId7" Type="http://schemas.openxmlformats.org/officeDocument/2006/relationships/image" Target="../media/image18.jpeg"/><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jpeg"/><Relationship Id="rId10" Type="http://schemas.openxmlformats.org/officeDocument/2006/relationships/slideLayout" Target="../slideLayouts/slideLayout4.xml"/><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image" Target="../media/image26.jpeg"/><Relationship Id="rId7" Type="http://schemas.openxmlformats.org/officeDocument/2006/relationships/image" Target="../media/image12.jpeg"/><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10.jpeg"/><Relationship Id="rId2" Type="http://schemas.openxmlformats.org/officeDocument/2006/relationships/image" Target="../media/image22.jpeg"/><Relationship Id="rId12" Type="http://schemas.openxmlformats.org/officeDocument/2006/relationships/slideLayout" Target="../slideLayouts/slideLayout4.xml"/><Relationship Id="rId11" Type="http://schemas.openxmlformats.org/officeDocument/2006/relationships/image" Target="../media/image20.jpeg"/><Relationship Id="rId10" Type="http://schemas.openxmlformats.org/officeDocument/2006/relationships/image" Target="../media/image28.jpeg"/><Relationship Id="rId1"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jpeg"/><Relationship Id="rId1" Type="http://schemas.openxmlformats.org/officeDocument/2006/relationships/image" Target="../media/image29.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7.jpeg"/><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jpeg"/></Relationships>
</file>

<file path=ppt/slides/_rels/slide7.xml.rels><?xml version="1.0" encoding="UTF-8" standalone="yes"?>
<Relationships xmlns="http://schemas.openxmlformats.org/package/2006/relationships"><Relationship Id="rId9" Type="http://schemas.openxmlformats.org/officeDocument/2006/relationships/image" Target="../media/image23.jpeg"/><Relationship Id="rId8" Type="http://schemas.openxmlformats.org/officeDocument/2006/relationships/image" Target="../media/image4.jpeg"/><Relationship Id="rId7" Type="http://schemas.openxmlformats.org/officeDocument/2006/relationships/image" Target="../media/image44.jpeg"/><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slideLayout" Target="../slideLayouts/slideLayout1.xml"/><Relationship Id="rId10" Type="http://schemas.openxmlformats.org/officeDocument/2006/relationships/image" Target="../media/image1.png"/><Relationship Id="rId1" Type="http://schemas.openxmlformats.org/officeDocument/2006/relationships/image" Target="../media/image38.png"/></Relationships>
</file>

<file path=ppt/slides/_rels/slide8.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Box 7"/>
          <p:cNvSpPr txBox="1"/>
          <p:nvPr/>
        </p:nvSpPr>
        <p:spPr>
          <a:xfrm>
            <a:off x="8285480" y="1711960"/>
            <a:ext cx="862330" cy="368300"/>
          </a:xfrm>
          <a:prstGeom prst="rect">
            <a:avLst/>
          </a:prstGeom>
          <a:noFill/>
        </p:spPr>
        <p:txBody>
          <a:bodyPr wrap="square" rtlCol="0">
            <a:spAutoFit/>
          </a:bodyPr>
          <a:p>
            <a:r>
              <a:rPr lang="en-US" b="1">
                <a:solidFill>
                  <a:schemeClr val="tx2"/>
                </a:solidFill>
                <a:effectLst/>
                <a:latin typeface="Corbel Light" panose="020B0303020204020204" charset="0"/>
                <a:cs typeface="Corbel Light" panose="020B0303020204020204" charset="0"/>
              </a:rPr>
              <a:t>News</a:t>
            </a:r>
            <a:endParaRPr lang="en-US" b="1">
              <a:solidFill>
                <a:schemeClr val="tx2"/>
              </a:solidFill>
              <a:effectLst/>
              <a:latin typeface="Corbel Light" panose="020B0303020204020204" charset="0"/>
              <a:cs typeface="Corbel Light" panose="020B0303020204020204" charset="0"/>
            </a:endParaRPr>
          </a:p>
        </p:txBody>
      </p:sp>
      <p:sp>
        <p:nvSpPr>
          <p:cNvPr id="9" name="Text Box 8"/>
          <p:cNvSpPr txBox="1"/>
          <p:nvPr/>
        </p:nvSpPr>
        <p:spPr>
          <a:xfrm>
            <a:off x="6679565" y="1711960"/>
            <a:ext cx="1022350" cy="368300"/>
          </a:xfrm>
          <a:prstGeom prst="rect">
            <a:avLst/>
          </a:prstGeom>
          <a:noFill/>
        </p:spPr>
        <p:txBody>
          <a:bodyPr wrap="square" rtlCol="0">
            <a:spAutoFit/>
          </a:bodyPr>
          <a:p>
            <a:r>
              <a:rPr lang="en-US" b="1">
                <a:solidFill>
                  <a:schemeClr val="tx2"/>
                </a:solidFill>
                <a:effectLst/>
                <a:latin typeface="Corbel Light" panose="020B0303020204020204" charset="0"/>
                <a:cs typeface="Corbel Light" panose="020B0303020204020204" charset="0"/>
              </a:rPr>
              <a:t>About</a:t>
            </a:r>
            <a:endParaRPr lang="en-US" b="1">
              <a:solidFill>
                <a:schemeClr val="tx2"/>
              </a:solidFill>
              <a:effectLst/>
              <a:latin typeface="Corbel Light" panose="020B0303020204020204" charset="0"/>
              <a:cs typeface="Corbel Light" panose="020B0303020204020204" charset="0"/>
            </a:endParaRPr>
          </a:p>
        </p:txBody>
      </p:sp>
      <p:sp>
        <p:nvSpPr>
          <p:cNvPr id="31" name="Text Box 30"/>
          <p:cNvSpPr txBox="1"/>
          <p:nvPr/>
        </p:nvSpPr>
        <p:spPr>
          <a:xfrm>
            <a:off x="5507990" y="5060950"/>
            <a:ext cx="1523365" cy="368300"/>
          </a:xfrm>
          <a:prstGeom prst="rect">
            <a:avLst/>
          </a:prstGeom>
          <a:noFill/>
        </p:spPr>
        <p:txBody>
          <a:bodyPr wrap="none" rtlCol="0">
            <a:spAutoFit/>
          </a:bodyPr>
          <a:p>
            <a:r>
              <a:rPr lang="en-US" b="1">
                <a:solidFill>
                  <a:schemeClr val="bg1"/>
                </a:solidFill>
              </a:rPr>
              <a:t>Hot Chocolate</a:t>
            </a:r>
            <a:endParaRPr lang="en-US" b="1">
              <a:solidFill>
                <a:schemeClr val="bg1"/>
              </a:solidFill>
            </a:endParaRPr>
          </a:p>
        </p:txBody>
      </p:sp>
      <p:sp>
        <p:nvSpPr>
          <p:cNvPr id="32" name="Text Box 31"/>
          <p:cNvSpPr txBox="1"/>
          <p:nvPr/>
        </p:nvSpPr>
        <p:spPr>
          <a:xfrm>
            <a:off x="10139680" y="5060950"/>
            <a:ext cx="1271270" cy="368300"/>
          </a:xfrm>
          <a:prstGeom prst="rect">
            <a:avLst/>
          </a:prstGeom>
          <a:noFill/>
        </p:spPr>
        <p:txBody>
          <a:bodyPr wrap="none" rtlCol="0">
            <a:spAutoFit/>
          </a:bodyPr>
          <a:p>
            <a:r>
              <a:rPr lang="en-US" b="1">
                <a:solidFill>
                  <a:schemeClr val="bg1"/>
                </a:solidFill>
              </a:rPr>
              <a:t>Dal Makhni</a:t>
            </a:r>
            <a:endParaRPr lang="en-US" b="1">
              <a:solidFill>
                <a:schemeClr val="bg1"/>
              </a:solidFill>
            </a:endParaRPr>
          </a:p>
        </p:txBody>
      </p:sp>
      <p:sp>
        <p:nvSpPr>
          <p:cNvPr id="35" name="Text Box 34"/>
          <p:cNvSpPr txBox="1"/>
          <p:nvPr/>
        </p:nvSpPr>
        <p:spPr>
          <a:xfrm>
            <a:off x="1024255" y="5060950"/>
            <a:ext cx="1338580" cy="368300"/>
          </a:xfrm>
          <a:prstGeom prst="rect">
            <a:avLst/>
          </a:prstGeom>
          <a:noFill/>
        </p:spPr>
        <p:txBody>
          <a:bodyPr wrap="none" rtlCol="0">
            <a:spAutoFit/>
          </a:bodyPr>
          <a:p>
            <a:r>
              <a:rPr lang="en-US" b="1">
                <a:solidFill>
                  <a:schemeClr val="bg1"/>
                </a:solidFill>
              </a:rPr>
              <a:t>Garlic Bread</a:t>
            </a:r>
            <a:endParaRPr lang="en-US" b="1">
              <a:solidFill>
                <a:schemeClr val="bg1"/>
              </a:solidFill>
            </a:endParaRPr>
          </a:p>
        </p:txBody>
      </p:sp>
      <p:pic>
        <p:nvPicPr>
          <p:cNvPr id="2" name="Picture 1" descr="newlog"/>
          <p:cNvPicPr>
            <a:picLocks noChangeAspect="1"/>
          </p:cNvPicPr>
          <p:nvPr/>
        </p:nvPicPr>
        <p:blipFill>
          <a:blip r:embed="rId1"/>
          <a:stretch>
            <a:fillRect/>
          </a:stretch>
        </p:blipFill>
        <p:spPr>
          <a:xfrm>
            <a:off x="892175" y="326390"/>
            <a:ext cx="1936115" cy="1075690"/>
          </a:xfrm>
          <a:prstGeom prst="rect">
            <a:avLst/>
          </a:prstGeom>
        </p:spPr>
      </p:pic>
      <p:sp>
        <p:nvSpPr>
          <p:cNvPr id="3" name="Text Box 2"/>
          <p:cNvSpPr txBox="1"/>
          <p:nvPr/>
        </p:nvSpPr>
        <p:spPr>
          <a:xfrm>
            <a:off x="3077210" y="829945"/>
            <a:ext cx="1844040" cy="337185"/>
          </a:xfrm>
          <a:prstGeom prst="rect">
            <a:avLst/>
          </a:prstGeom>
          <a:noFill/>
        </p:spPr>
        <p:txBody>
          <a:bodyPr wrap="none" rtlCol="0">
            <a:spAutoFit/>
          </a:bodyPr>
          <a:p>
            <a:r>
              <a:rPr lang="en-US" sz="1600">
                <a:solidFill>
                  <a:schemeClr val="accent2"/>
                </a:solidFill>
                <a:latin typeface="Corbel Light" panose="020B0303020204020204" charset="0"/>
                <a:cs typeface="Corbel Light" panose="020B0303020204020204" charset="0"/>
              </a:rPr>
              <a:t>The Recipe Journal...</a:t>
            </a:r>
            <a:endParaRPr lang="en-US" sz="1600">
              <a:solidFill>
                <a:schemeClr val="accent2"/>
              </a:solidFill>
              <a:latin typeface="Corbel Light" panose="020B0303020204020204" charset="0"/>
              <a:cs typeface="Corbel Light" panose="020B0303020204020204" charset="0"/>
            </a:endParaRPr>
          </a:p>
        </p:txBody>
      </p:sp>
      <p:cxnSp>
        <p:nvCxnSpPr>
          <p:cNvPr id="5" name="Straight Connector 4"/>
          <p:cNvCxnSpPr/>
          <p:nvPr/>
        </p:nvCxnSpPr>
        <p:spPr>
          <a:xfrm flipV="1">
            <a:off x="41910" y="1544320"/>
            <a:ext cx="12217400" cy="88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flipV="1">
            <a:off x="67310" y="2239010"/>
            <a:ext cx="12115800" cy="41910"/>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 Box 12"/>
          <p:cNvSpPr txBox="1"/>
          <p:nvPr/>
        </p:nvSpPr>
        <p:spPr>
          <a:xfrm>
            <a:off x="9461500" y="617220"/>
            <a:ext cx="2283460" cy="36830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p>
            <a:r>
              <a:rPr lang="en-US">
                <a:solidFill>
                  <a:schemeClr val="bg1">
                    <a:lumMod val="75000"/>
                  </a:schemeClr>
                </a:solidFill>
              </a:rPr>
              <a:t>Search the site...    </a:t>
            </a:r>
            <a:r>
              <a:rPr lang="en-US"/>
              <a:t>    </a:t>
            </a:r>
            <a:endParaRPr lang="en-US"/>
          </a:p>
        </p:txBody>
      </p:sp>
      <p:pic>
        <p:nvPicPr>
          <p:cNvPr id="14" name="Picture 13" descr="search-interface-symbol"/>
          <p:cNvPicPr>
            <a:picLocks noChangeAspect="1"/>
          </p:cNvPicPr>
          <p:nvPr/>
        </p:nvPicPr>
        <p:blipFill>
          <a:blip r:embed="rId2"/>
          <a:stretch>
            <a:fillRect/>
          </a:stretch>
        </p:blipFill>
        <p:spPr>
          <a:xfrm>
            <a:off x="11410950" y="694690"/>
            <a:ext cx="196850" cy="196850"/>
          </a:xfrm>
          <a:prstGeom prst="rect">
            <a:avLst/>
          </a:prstGeom>
        </p:spPr>
      </p:pic>
      <p:pic>
        <p:nvPicPr>
          <p:cNvPr id="16" name="Picture 15" descr="healthy salad"/>
          <p:cNvPicPr>
            <a:picLocks noChangeAspect="1"/>
          </p:cNvPicPr>
          <p:nvPr/>
        </p:nvPicPr>
        <p:blipFill>
          <a:blip r:embed="rId3"/>
          <a:stretch>
            <a:fillRect/>
          </a:stretch>
        </p:blipFill>
        <p:spPr>
          <a:xfrm>
            <a:off x="753110" y="3175000"/>
            <a:ext cx="788035" cy="1182370"/>
          </a:xfrm>
          <a:prstGeom prst="rect">
            <a:avLst/>
          </a:prstGeom>
        </p:spPr>
      </p:pic>
      <p:sp>
        <p:nvSpPr>
          <p:cNvPr id="17" name="Rectangles 16"/>
          <p:cNvSpPr/>
          <p:nvPr/>
        </p:nvSpPr>
        <p:spPr>
          <a:xfrm>
            <a:off x="0" y="2729865"/>
            <a:ext cx="12192635" cy="35350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8" name="Picture 17" descr="healthy salad"/>
          <p:cNvPicPr>
            <a:picLocks noChangeAspect="1"/>
          </p:cNvPicPr>
          <p:nvPr/>
        </p:nvPicPr>
        <p:blipFill>
          <a:blip r:embed="rId3"/>
          <a:stretch>
            <a:fillRect/>
          </a:stretch>
        </p:blipFill>
        <p:spPr>
          <a:xfrm>
            <a:off x="1122680" y="2820670"/>
            <a:ext cx="2171850" cy="2971800"/>
          </a:xfrm>
          <a:prstGeom prst="rect">
            <a:avLst/>
          </a:prstGeom>
        </p:spPr>
      </p:pic>
      <p:pic>
        <p:nvPicPr>
          <p:cNvPr id="19" name="Picture 18" descr="Brown-Butter-Chocolate-Chip-Cookies-28-268x370"/>
          <p:cNvPicPr>
            <a:picLocks noChangeAspect="1"/>
          </p:cNvPicPr>
          <p:nvPr/>
        </p:nvPicPr>
        <p:blipFill>
          <a:blip r:embed="rId4"/>
          <a:stretch>
            <a:fillRect/>
          </a:stretch>
        </p:blipFill>
        <p:spPr>
          <a:xfrm>
            <a:off x="3633470" y="2820035"/>
            <a:ext cx="2123374" cy="2971800"/>
          </a:xfrm>
          <a:prstGeom prst="rect">
            <a:avLst/>
          </a:prstGeom>
        </p:spPr>
      </p:pic>
      <p:pic>
        <p:nvPicPr>
          <p:cNvPr id="21" name="Picture 20" descr="appetizer"/>
          <p:cNvPicPr>
            <a:picLocks noChangeAspect="1"/>
          </p:cNvPicPr>
          <p:nvPr/>
        </p:nvPicPr>
        <p:blipFill>
          <a:blip r:embed="rId5"/>
          <a:stretch>
            <a:fillRect/>
          </a:stretch>
        </p:blipFill>
        <p:spPr>
          <a:xfrm>
            <a:off x="6129020" y="2818765"/>
            <a:ext cx="2362200" cy="2971800"/>
          </a:xfrm>
          <a:prstGeom prst="rect">
            <a:avLst/>
          </a:prstGeom>
        </p:spPr>
      </p:pic>
      <p:pic>
        <p:nvPicPr>
          <p:cNvPr id="27" name="Picture 26" descr="grilled sandwich"/>
          <p:cNvPicPr>
            <a:picLocks noChangeAspect="1"/>
          </p:cNvPicPr>
          <p:nvPr/>
        </p:nvPicPr>
        <p:blipFill>
          <a:blip r:embed="rId6"/>
          <a:stretch>
            <a:fillRect/>
          </a:stretch>
        </p:blipFill>
        <p:spPr>
          <a:xfrm>
            <a:off x="8863330" y="2820670"/>
            <a:ext cx="2244725" cy="2971165"/>
          </a:xfrm>
          <a:prstGeom prst="rect">
            <a:avLst/>
          </a:prstGeom>
        </p:spPr>
      </p:pic>
      <p:sp>
        <p:nvSpPr>
          <p:cNvPr id="28" name="Text Box 27"/>
          <p:cNvSpPr txBox="1"/>
          <p:nvPr/>
        </p:nvSpPr>
        <p:spPr>
          <a:xfrm>
            <a:off x="1854835" y="5792470"/>
            <a:ext cx="707390" cy="337185"/>
          </a:xfrm>
          <a:prstGeom prst="rect">
            <a:avLst/>
          </a:prstGeom>
          <a:noFill/>
        </p:spPr>
        <p:txBody>
          <a:bodyPr wrap="none" rtlCol="0">
            <a:spAutoFit/>
          </a:bodyPr>
          <a:p>
            <a:r>
              <a:rPr lang="en-US" sz="1600">
                <a:solidFill>
                  <a:schemeClr val="accent2">
                    <a:lumMod val="75000"/>
                  </a:schemeClr>
                </a:solidFill>
                <a:latin typeface="Comic Sans MS" panose="030F0702030302020204" charset="0"/>
                <a:cs typeface="Comic Sans MS" panose="030F0702030302020204" charset="0"/>
              </a:rPr>
              <a:t>Salad</a:t>
            </a:r>
            <a:endParaRPr lang="en-US" sz="1600">
              <a:solidFill>
                <a:schemeClr val="accent2">
                  <a:lumMod val="75000"/>
                </a:schemeClr>
              </a:solidFill>
              <a:latin typeface="Comic Sans MS" panose="030F0702030302020204" charset="0"/>
              <a:cs typeface="Comic Sans MS" panose="030F0702030302020204" charset="0"/>
            </a:endParaRPr>
          </a:p>
        </p:txBody>
      </p:sp>
      <p:sp>
        <p:nvSpPr>
          <p:cNvPr id="29" name="Text Box 28"/>
          <p:cNvSpPr txBox="1"/>
          <p:nvPr/>
        </p:nvSpPr>
        <p:spPr>
          <a:xfrm>
            <a:off x="4232275" y="5792470"/>
            <a:ext cx="943610" cy="337185"/>
          </a:xfrm>
          <a:prstGeom prst="rect">
            <a:avLst/>
          </a:prstGeom>
          <a:noFill/>
        </p:spPr>
        <p:txBody>
          <a:bodyPr wrap="none" rtlCol="0">
            <a:spAutoFit/>
          </a:bodyPr>
          <a:p>
            <a:r>
              <a:rPr lang="en-US" sz="1600">
                <a:solidFill>
                  <a:schemeClr val="accent2">
                    <a:lumMod val="75000"/>
                  </a:schemeClr>
                </a:solidFill>
                <a:latin typeface="Comic Sans MS" panose="030F0702030302020204" charset="0"/>
                <a:cs typeface="Comic Sans MS" panose="030F0702030302020204" charset="0"/>
              </a:rPr>
              <a:t>Dessert</a:t>
            </a:r>
            <a:endParaRPr lang="en-US" sz="1600">
              <a:solidFill>
                <a:schemeClr val="accent2">
                  <a:lumMod val="75000"/>
                </a:schemeClr>
              </a:solidFill>
              <a:latin typeface="Comic Sans MS" panose="030F0702030302020204" charset="0"/>
              <a:cs typeface="Comic Sans MS" panose="030F0702030302020204" charset="0"/>
            </a:endParaRPr>
          </a:p>
        </p:txBody>
      </p:sp>
      <p:sp>
        <p:nvSpPr>
          <p:cNvPr id="30" name="Text Box 29"/>
          <p:cNvSpPr txBox="1"/>
          <p:nvPr/>
        </p:nvSpPr>
        <p:spPr>
          <a:xfrm>
            <a:off x="6845935" y="5790565"/>
            <a:ext cx="1130935" cy="337185"/>
          </a:xfrm>
          <a:prstGeom prst="rect">
            <a:avLst/>
          </a:prstGeom>
          <a:noFill/>
        </p:spPr>
        <p:txBody>
          <a:bodyPr wrap="none" rtlCol="0">
            <a:spAutoFit/>
          </a:bodyPr>
          <a:p>
            <a:r>
              <a:rPr lang="en-US" sz="1600">
                <a:solidFill>
                  <a:schemeClr val="accent2">
                    <a:lumMod val="75000"/>
                  </a:schemeClr>
                </a:solidFill>
                <a:latin typeface="Comic Sans MS" panose="030F0702030302020204" charset="0"/>
                <a:cs typeface="Comic Sans MS" panose="030F0702030302020204" charset="0"/>
              </a:rPr>
              <a:t>Appetizer</a:t>
            </a:r>
            <a:endParaRPr lang="en-US" sz="1600">
              <a:solidFill>
                <a:schemeClr val="accent2">
                  <a:lumMod val="75000"/>
                </a:schemeClr>
              </a:solidFill>
              <a:latin typeface="Comic Sans MS" panose="030F0702030302020204" charset="0"/>
              <a:cs typeface="Comic Sans MS" panose="030F0702030302020204" charset="0"/>
            </a:endParaRPr>
          </a:p>
        </p:txBody>
      </p:sp>
      <p:sp>
        <p:nvSpPr>
          <p:cNvPr id="33" name="Text Box 32"/>
          <p:cNvSpPr txBox="1"/>
          <p:nvPr/>
        </p:nvSpPr>
        <p:spPr>
          <a:xfrm>
            <a:off x="9646920" y="5792470"/>
            <a:ext cx="842645" cy="337185"/>
          </a:xfrm>
          <a:prstGeom prst="rect">
            <a:avLst/>
          </a:prstGeom>
          <a:noFill/>
        </p:spPr>
        <p:txBody>
          <a:bodyPr wrap="none" rtlCol="0">
            <a:spAutoFit/>
          </a:bodyPr>
          <a:p>
            <a:r>
              <a:rPr lang="en-US" sz="1600">
                <a:solidFill>
                  <a:schemeClr val="accent2">
                    <a:lumMod val="75000"/>
                  </a:schemeClr>
                </a:solidFill>
                <a:latin typeface="Comic Sans MS" panose="030F0702030302020204" charset="0"/>
                <a:cs typeface="Comic Sans MS" panose="030F0702030302020204" charset="0"/>
              </a:rPr>
              <a:t>Brunch</a:t>
            </a:r>
            <a:endParaRPr lang="en-US" sz="1600">
              <a:solidFill>
                <a:schemeClr val="accent2">
                  <a:lumMod val="75000"/>
                </a:schemeClr>
              </a:solidFill>
              <a:latin typeface="Comic Sans MS" panose="030F0702030302020204" charset="0"/>
              <a:cs typeface="Comic Sans MS" panose="030F0702030302020204" charset="0"/>
            </a:endParaRPr>
          </a:p>
        </p:txBody>
      </p:sp>
      <p:sp>
        <p:nvSpPr>
          <p:cNvPr id="47" name="Text Box 46"/>
          <p:cNvSpPr txBox="1"/>
          <p:nvPr/>
        </p:nvSpPr>
        <p:spPr>
          <a:xfrm>
            <a:off x="5073650" y="1711960"/>
            <a:ext cx="1022350" cy="368300"/>
          </a:xfrm>
          <a:prstGeom prst="rect">
            <a:avLst/>
          </a:prstGeom>
          <a:noFill/>
        </p:spPr>
        <p:txBody>
          <a:bodyPr wrap="square" rtlCol="0">
            <a:spAutoFit/>
          </a:bodyPr>
          <a:p>
            <a:r>
              <a:rPr lang="en-US">
                <a:solidFill>
                  <a:schemeClr val="tx2"/>
                </a:solidFill>
                <a:effectLst/>
                <a:latin typeface="Corbel Light" panose="020B0303020204020204" charset="0"/>
                <a:cs typeface="Corbel Light" panose="020B0303020204020204" charset="0"/>
              </a:rPr>
              <a:t>Recipes</a:t>
            </a:r>
            <a:endParaRPr lang="en-US">
              <a:solidFill>
                <a:schemeClr val="tx2"/>
              </a:solidFill>
              <a:effectLst/>
              <a:latin typeface="Corbel Light" panose="020B0303020204020204" charset="0"/>
              <a:cs typeface="Corbel Light" panose="020B0303020204020204" charset="0"/>
            </a:endParaRPr>
          </a:p>
        </p:txBody>
      </p:sp>
      <p:sp>
        <p:nvSpPr>
          <p:cNvPr id="48" name="Text Box 47"/>
          <p:cNvSpPr txBox="1"/>
          <p:nvPr/>
        </p:nvSpPr>
        <p:spPr>
          <a:xfrm>
            <a:off x="3467735" y="1711960"/>
            <a:ext cx="1022350" cy="368300"/>
          </a:xfrm>
          <a:prstGeom prst="rect">
            <a:avLst/>
          </a:prstGeom>
          <a:noFill/>
        </p:spPr>
        <p:txBody>
          <a:bodyPr wrap="square" rtlCol="0">
            <a:spAutoFit/>
          </a:bodyPr>
          <a:p>
            <a:r>
              <a:rPr lang="en-US">
                <a:solidFill>
                  <a:schemeClr val="tx2"/>
                </a:solidFill>
                <a:effectLst/>
                <a:latin typeface="Corbel Light" panose="020B0303020204020204" charset="0"/>
                <a:cs typeface="Corbel Light" panose="020B0303020204020204" charset="0"/>
              </a:rPr>
              <a:t>Home</a:t>
            </a:r>
            <a:endParaRPr lang="en-US">
              <a:solidFill>
                <a:schemeClr val="tx2"/>
              </a:solidFill>
              <a:effectLst/>
              <a:latin typeface="Corbel Light" panose="020B0303020204020204" charset="0"/>
              <a:cs typeface="Corbel Light" panose="020B0303020204020204" charset="0"/>
            </a:endParaRPr>
          </a:p>
        </p:txBody>
      </p:sp>
      <p:sp>
        <p:nvSpPr>
          <p:cNvPr id="49" name="Text Box 48"/>
          <p:cNvSpPr txBox="1"/>
          <p:nvPr/>
        </p:nvSpPr>
        <p:spPr>
          <a:xfrm>
            <a:off x="5073650" y="1711960"/>
            <a:ext cx="1022350" cy="368300"/>
          </a:xfrm>
          <a:prstGeom prst="rect">
            <a:avLst/>
          </a:prstGeom>
          <a:noFill/>
        </p:spPr>
        <p:txBody>
          <a:bodyPr wrap="square" rtlCol="0">
            <a:spAutoFit/>
          </a:bodyPr>
          <a:p>
            <a:r>
              <a:rPr lang="en-US" b="1">
                <a:solidFill>
                  <a:schemeClr val="tx2"/>
                </a:solidFill>
                <a:effectLst/>
                <a:latin typeface="Corbel Light" panose="020B0303020204020204" charset="0"/>
                <a:cs typeface="Corbel Light" panose="020B0303020204020204" charset="0"/>
              </a:rPr>
              <a:t>Recipes</a:t>
            </a:r>
            <a:endParaRPr lang="en-US" b="1">
              <a:solidFill>
                <a:schemeClr val="tx2"/>
              </a:solidFill>
              <a:effectLst/>
              <a:latin typeface="Corbel Light" panose="020B0303020204020204" charset="0"/>
              <a:cs typeface="Corbel Light" panose="020B0303020204020204" charset="0"/>
            </a:endParaRPr>
          </a:p>
        </p:txBody>
      </p:sp>
      <p:sp>
        <p:nvSpPr>
          <p:cNvPr id="50" name="Text Box 49"/>
          <p:cNvSpPr txBox="1"/>
          <p:nvPr/>
        </p:nvSpPr>
        <p:spPr>
          <a:xfrm>
            <a:off x="3467735" y="1711960"/>
            <a:ext cx="1022350" cy="368300"/>
          </a:xfrm>
          <a:prstGeom prst="rect">
            <a:avLst/>
          </a:prstGeom>
          <a:noFill/>
        </p:spPr>
        <p:txBody>
          <a:bodyPr wrap="square" rtlCol="0">
            <a:spAutoFit/>
          </a:bodyPr>
          <a:p>
            <a:r>
              <a:rPr lang="en-US" b="1">
                <a:solidFill>
                  <a:schemeClr val="tx2"/>
                </a:solidFill>
                <a:effectLst/>
                <a:latin typeface="Corbel Light" panose="020B0303020204020204" charset="0"/>
                <a:cs typeface="Corbel Light" panose="020B0303020204020204" charset="0"/>
              </a:rPr>
              <a:t>Home</a:t>
            </a:r>
            <a:endParaRPr lang="en-US" b="1">
              <a:solidFill>
                <a:schemeClr val="tx2"/>
              </a:solidFill>
              <a:effectLst/>
              <a:latin typeface="Corbel Light" panose="020B0303020204020204" charset="0"/>
              <a:cs typeface="Corbel Light" panose="020B0303020204020204" charset="0"/>
            </a:endParaRPr>
          </a:p>
        </p:txBody>
      </p:sp>
      <p:pic>
        <p:nvPicPr>
          <p:cNvPr id="52" name="Picture 51" descr="search"/>
          <p:cNvPicPr>
            <a:picLocks noChangeAspect="1"/>
          </p:cNvPicPr>
          <p:nvPr/>
        </p:nvPicPr>
        <p:blipFill>
          <a:blip r:embed="rId7"/>
          <a:stretch>
            <a:fillRect/>
          </a:stretch>
        </p:blipFill>
        <p:spPr>
          <a:xfrm>
            <a:off x="11730990" y="5553075"/>
            <a:ext cx="365760" cy="365760"/>
          </a:xfrm>
          <a:prstGeom prst="rect">
            <a:avLst/>
          </a:prstGeom>
        </p:spPr>
      </p:pic>
      <p:pic>
        <p:nvPicPr>
          <p:cNvPr id="53" name="Picture 52" descr="like"/>
          <p:cNvPicPr>
            <a:picLocks noChangeAspect="1"/>
          </p:cNvPicPr>
          <p:nvPr/>
        </p:nvPicPr>
        <p:blipFill>
          <a:blip r:embed="rId8"/>
          <a:stretch>
            <a:fillRect/>
          </a:stretch>
        </p:blipFill>
        <p:spPr>
          <a:xfrm>
            <a:off x="11686540" y="5128895"/>
            <a:ext cx="424180" cy="424180"/>
          </a:xfrm>
          <a:prstGeom prst="rect">
            <a:avLst/>
          </a:prstGeom>
        </p:spPr>
      </p:pic>
      <p:sp>
        <p:nvSpPr>
          <p:cNvPr id="54" name="Text Box 53"/>
          <p:cNvSpPr txBox="1"/>
          <p:nvPr/>
        </p:nvSpPr>
        <p:spPr>
          <a:xfrm>
            <a:off x="11607800" y="4822190"/>
            <a:ext cx="488950" cy="306705"/>
          </a:xfrm>
          <a:prstGeom prst="rect">
            <a:avLst/>
          </a:prstGeom>
          <a:noFill/>
        </p:spPr>
        <p:txBody>
          <a:bodyPr wrap="none" rtlCol="0">
            <a:spAutoFit/>
          </a:bodyPr>
          <a:p>
            <a:r>
              <a:rPr lang="en-US" sz="1400">
                <a:solidFill>
                  <a:schemeClr val="accent2">
                    <a:lumMod val="75000"/>
                  </a:schemeClr>
                </a:solidFill>
              </a:rPr>
              <a:t>3.5k</a:t>
            </a:r>
            <a:endParaRPr lang="en-US" sz="1400">
              <a:solidFill>
                <a:schemeClr val="accent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346200" y="361950"/>
            <a:ext cx="1689735" cy="460375"/>
          </a:xfrm>
          <a:prstGeom prst="rect">
            <a:avLst/>
          </a:prstGeom>
          <a:noFill/>
        </p:spPr>
        <p:txBody>
          <a:bodyPr wrap="none" rtlCol="0">
            <a:spAutoFit/>
          </a:bodyPr>
          <a:p>
            <a:r>
              <a:rPr lang="en-US" sz="2400" b="1">
                <a:solidFill>
                  <a:schemeClr val="accent2"/>
                </a:solidFill>
                <a:latin typeface="Corbel Light" panose="020B0303020204020204" charset="0"/>
                <a:cs typeface="Corbel Light" panose="020B0303020204020204" charset="0"/>
              </a:rPr>
              <a:t>Write For Us</a:t>
            </a:r>
            <a:endParaRPr lang="en-US" sz="2400" b="1">
              <a:solidFill>
                <a:schemeClr val="accent2"/>
              </a:solidFill>
              <a:latin typeface="Corbel Light" panose="020B0303020204020204" charset="0"/>
              <a:cs typeface="Corbel Light" panose="020B0303020204020204" charset="0"/>
            </a:endParaRPr>
          </a:p>
        </p:txBody>
      </p:sp>
      <p:sp>
        <p:nvSpPr>
          <p:cNvPr id="5" name="Text Box 4"/>
          <p:cNvSpPr txBox="1"/>
          <p:nvPr/>
        </p:nvSpPr>
        <p:spPr>
          <a:xfrm>
            <a:off x="1346200" y="905510"/>
            <a:ext cx="6746875" cy="2861310"/>
          </a:xfrm>
          <a:prstGeom prst="rect">
            <a:avLst/>
          </a:prstGeom>
          <a:noFill/>
        </p:spPr>
        <p:txBody>
          <a:bodyPr wrap="square" rtlCol="0" anchor="t">
            <a:spAutoFit/>
          </a:bodyPr>
          <a:p>
            <a:r>
              <a:rPr lang="en-US"/>
              <a:t>We are always on the lookout for new expert voices to join our team of recipe developers and writers. Please submit pitches along with three examples of your published work (print or online) and a brief bio to write@simplyrecipes.com.</a:t>
            </a:r>
            <a:endParaRPr lang="en-US"/>
          </a:p>
          <a:p>
            <a:endParaRPr lang="en-US"/>
          </a:p>
          <a:p>
            <a:r>
              <a:rPr lang="en-US"/>
              <a:t>We accept pitches for recipes, how-tos, tips, and technique-driven posts.</a:t>
            </a:r>
            <a:endParaRPr lang="en-US"/>
          </a:p>
          <a:p>
            <a:r>
              <a:rPr lang="en-US"/>
              <a:t>We do not accept pitches for travel writing, restaurant reviews, or dining out stories.</a:t>
            </a:r>
            <a:endParaRPr lang="en-US"/>
          </a:p>
          <a:p>
            <a:r>
              <a:rPr lang="en-US"/>
              <a:t>Please review our site before pitching us.</a:t>
            </a:r>
            <a:endParaRPr lang="en-US"/>
          </a:p>
        </p:txBody>
      </p:sp>
      <p:sp>
        <p:nvSpPr>
          <p:cNvPr id="6" name="Text Box 5"/>
          <p:cNvSpPr txBox="1"/>
          <p:nvPr/>
        </p:nvSpPr>
        <p:spPr>
          <a:xfrm>
            <a:off x="1346200" y="3850005"/>
            <a:ext cx="3296920" cy="460375"/>
          </a:xfrm>
          <a:prstGeom prst="rect">
            <a:avLst/>
          </a:prstGeom>
          <a:noFill/>
        </p:spPr>
        <p:txBody>
          <a:bodyPr wrap="none" rtlCol="0">
            <a:spAutoFit/>
          </a:bodyPr>
          <a:p>
            <a:r>
              <a:rPr lang="en-US" sz="2400" b="1">
                <a:solidFill>
                  <a:schemeClr val="accent2"/>
                </a:solidFill>
                <a:latin typeface="Corbel Light" panose="020B0303020204020204" charset="0"/>
                <a:cs typeface="Corbel Light" panose="020B0303020204020204" charset="0"/>
              </a:rPr>
              <a:t>Follow us on Social Media</a:t>
            </a:r>
            <a:endParaRPr lang="en-US" sz="2400" b="1">
              <a:solidFill>
                <a:schemeClr val="accent2"/>
              </a:solidFill>
              <a:latin typeface="Corbel Light" panose="020B0303020204020204" charset="0"/>
              <a:cs typeface="Corbel Light" panose="020B0303020204020204" charset="0"/>
            </a:endParaRPr>
          </a:p>
        </p:txBody>
      </p:sp>
      <p:sp>
        <p:nvSpPr>
          <p:cNvPr id="7" name="Text Box 6"/>
          <p:cNvSpPr txBox="1"/>
          <p:nvPr/>
        </p:nvSpPr>
        <p:spPr>
          <a:xfrm>
            <a:off x="1346200" y="4577715"/>
            <a:ext cx="3322955" cy="1753235"/>
          </a:xfrm>
          <a:prstGeom prst="rect">
            <a:avLst/>
          </a:prstGeom>
          <a:noFill/>
        </p:spPr>
        <p:txBody>
          <a:bodyPr wrap="none" rtlCol="0">
            <a:spAutoFit/>
          </a:bodyPr>
          <a:p>
            <a:pPr algn="l"/>
            <a:r>
              <a:rPr lang="en-US"/>
              <a:t>Like FlowSnacks on </a:t>
            </a:r>
            <a:r>
              <a:rPr lang="en-US" u="sng">
                <a:solidFill>
                  <a:schemeClr val="accent2"/>
                </a:solidFill>
              </a:rPr>
              <a:t>Facebook</a:t>
            </a:r>
            <a:endParaRPr lang="en-US" u="sng">
              <a:solidFill>
                <a:schemeClr val="accent2"/>
              </a:solidFill>
            </a:endParaRPr>
          </a:p>
          <a:p>
            <a:pPr algn="l"/>
            <a:r>
              <a:rPr lang="en-US">
                <a:solidFill>
                  <a:schemeClr val="tx1"/>
                </a:solidFill>
              </a:rPr>
              <a:t>Follow @flowsnacks on </a:t>
            </a:r>
            <a:r>
              <a:rPr lang="en-US" u="sng">
                <a:solidFill>
                  <a:schemeClr val="accent2"/>
                </a:solidFill>
              </a:rPr>
              <a:t>Instagram</a:t>
            </a:r>
            <a:endParaRPr lang="en-US" u="sng">
              <a:solidFill>
                <a:schemeClr val="accent2"/>
              </a:solidFill>
            </a:endParaRPr>
          </a:p>
          <a:p>
            <a:pPr algn="l"/>
            <a:r>
              <a:rPr lang="en-US">
                <a:sym typeface="+mn-ea"/>
              </a:rPr>
              <a:t>Follow @flowsnacks on </a:t>
            </a:r>
            <a:r>
              <a:rPr lang="en-US" u="sng">
                <a:solidFill>
                  <a:schemeClr val="accent2"/>
                </a:solidFill>
                <a:sym typeface="+mn-ea"/>
              </a:rPr>
              <a:t>Twitter</a:t>
            </a:r>
            <a:endParaRPr lang="en-US" u="sng">
              <a:solidFill>
                <a:schemeClr val="accent2"/>
              </a:solidFill>
            </a:endParaRPr>
          </a:p>
          <a:p>
            <a:pPr algn="l"/>
            <a:r>
              <a:rPr lang="en-US">
                <a:sym typeface="+mn-ea"/>
              </a:rPr>
              <a:t>Follow @flowsnacks on </a:t>
            </a:r>
            <a:r>
              <a:rPr lang="en-US" u="sng">
                <a:solidFill>
                  <a:schemeClr val="accent2"/>
                </a:solidFill>
                <a:sym typeface="+mn-ea"/>
              </a:rPr>
              <a:t>Linkdin</a:t>
            </a:r>
            <a:endParaRPr lang="en-US" u="sng">
              <a:solidFill>
                <a:schemeClr val="accent2"/>
              </a:solidFill>
            </a:endParaRPr>
          </a:p>
          <a:p>
            <a:pPr algn="l"/>
            <a:r>
              <a:rPr lang="en-US">
                <a:sym typeface="+mn-ea"/>
              </a:rPr>
              <a:t>Follow @flowsnacks on </a:t>
            </a:r>
            <a:r>
              <a:rPr lang="en-US" u="sng">
                <a:solidFill>
                  <a:schemeClr val="accent2"/>
                </a:solidFill>
                <a:sym typeface="+mn-ea"/>
              </a:rPr>
              <a:t>Pinterest</a:t>
            </a:r>
            <a:endParaRPr lang="en-US" u="sng">
              <a:solidFill>
                <a:schemeClr val="accent2"/>
              </a:solidFill>
            </a:endParaRPr>
          </a:p>
          <a:p>
            <a:endParaRPr lang="en-US" u="sng">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4" name="Text Box 3"/>
          <p:cNvSpPr txBox="1"/>
          <p:nvPr/>
        </p:nvSpPr>
        <p:spPr>
          <a:xfrm>
            <a:off x="1905635" y="162560"/>
            <a:ext cx="8423910" cy="829945"/>
          </a:xfrm>
          <a:prstGeom prst="rect">
            <a:avLst/>
          </a:prstGeom>
          <a:noFill/>
        </p:spPr>
        <p:txBody>
          <a:bodyPr wrap="none" rtlCol="0">
            <a:spAutoFit/>
          </a:bodyPr>
          <a:p>
            <a:pPr algn="l"/>
            <a:r>
              <a:rPr lang="en-US" sz="2400" b="1" u="sng">
                <a:solidFill>
                  <a:schemeClr val="accent2"/>
                </a:solidFill>
                <a:latin typeface="Corbel Light" panose="020B0303020204020204" charset="0"/>
                <a:cs typeface="Corbel Light" panose="020B0303020204020204" charset="0"/>
                <a:sym typeface="+mn-ea"/>
              </a:rPr>
              <a:t>How a handful of pistachios can help balance nutritional deficiencies</a:t>
            </a:r>
            <a:endParaRPr lang="en-US" sz="2400">
              <a:latin typeface="Corbel Light" panose="020B0303020204020204" charset="0"/>
              <a:cs typeface="Corbel Light" panose="020B0303020204020204" charset="0"/>
            </a:endParaRPr>
          </a:p>
          <a:p>
            <a:endParaRPr lang="en-US" sz="2400">
              <a:latin typeface="Corbel Light" panose="020B0303020204020204" charset="0"/>
              <a:cs typeface="Corbel Light" panose="020B0303020204020204" charset="0"/>
            </a:endParaRPr>
          </a:p>
        </p:txBody>
      </p:sp>
      <p:pic>
        <p:nvPicPr>
          <p:cNvPr id="5" name="Content Placeholder 4" descr="pistachios"/>
          <p:cNvPicPr>
            <a:picLocks noChangeAspect="1"/>
          </p:cNvPicPr>
          <p:nvPr>
            <p:ph sz="half" idx="1"/>
          </p:nvPr>
        </p:nvPicPr>
        <p:blipFill>
          <a:blip r:embed="rId1"/>
          <a:stretch>
            <a:fillRect/>
          </a:stretch>
        </p:blipFill>
        <p:spPr>
          <a:xfrm>
            <a:off x="766445" y="929640"/>
            <a:ext cx="2219960" cy="1774190"/>
          </a:xfrm>
          <a:prstGeom prst="rect">
            <a:avLst/>
          </a:prstGeom>
        </p:spPr>
      </p:pic>
      <p:pic>
        <p:nvPicPr>
          <p:cNvPr id="7" name="Content Placeholder 6" descr="pistachios1"/>
          <p:cNvPicPr>
            <a:picLocks noChangeAspect="1"/>
          </p:cNvPicPr>
          <p:nvPr>
            <p:ph sz="half" idx="2"/>
          </p:nvPr>
        </p:nvPicPr>
        <p:blipFill>
          <a:blip r:embed="rId2"/>
          <a:stretch>
            <a:fillRect/>
          </a:stretch>
        </p:blipFill>
        <p:spPr>
          <a:xfrm>
            <a:off x="766445" y="2909570"/>
            <a:ext cx="2200910" cy="1657350"/>
          </a:xfrm>
          <a:prstGeom prst="rect">
            <a:avLst/>
          </a:prstGeom>
        </p:spPr>
      </p:pic>
      <p:pic>
        <p:nvPicPr>
          <p:cNvPr id="9" name="Picture 8" descr="pistachios2"/>
          <p:cNvPicPr>
            <a:picLocks noChangeAspect="1"/>
          </p:cNvPicPr>
          <p:nvPr/>
        </p:nvPicPr>
        <p:blipFill>
          <a:blip r:embed="rId3"/>
          <a:stretch>
            <a:fillRect/>
          </a:stretch>
        </p:blipFill>
        <p:spPr>
          <a:xfrm>
            <a:off x="766445" y="4772660"/>
            <a:ext cx="2200910" cy="1682750"/>
          </a:xfrm>
          <a:prstGeom prst="rect">
            <a:avLst/>
          </a:prstGeom>
        </p:spPr>
      </p:pic>
      <p:sp>
        <p:nvSpPr>
          <p:cNvPr id="10" name="Text Box 9"/>
          <p:cNvSpPr txBox="1"/>
          <p:nvPr/>
        </p:nvSpPr>
        <p:spPr>
          <a:xfrm>
            <a:off x="3516630" y="929640"/>
            <a:ext cx="7787640" cy="5908040"/>
          </a:xfrm>
          <a:prstGeom prst="rect">
            <a:avLst/>
          </a:prstGeom>
          <a:noFill/>
        </p:spPr>
        <p:txBody>
          <a:bodyPr wrap="square" rtlCol="0">
            <a:spAutoFit/>
          </a:bodyPr>
          <a:p>
            <a:pPr marL="285750" indent="-285750" algn="l">
              <a:buFont typeface="Arial" panose="020B0604020202020204" pitchFamily="34" charset="0"/>
              <a:buChar char="•"/>
            </a:pPr>
            <a:r>
              <a:rPr lang="en-US"/>
              <a:t>Pistachios are an integral part of Indian cuisine. From the green velvety Pista Murg to the crunchy pista shavings on desi mithais, pistas are quite popular as an ingredient.</a:t>
            </a:r>
            <a:endParaRPr lang="en-US"/>
          </a:p>
          <a:p>
            <a:pPr marL="285750" indent="-285750" algn="l">
              <a:buFont typeface="Arial" panose="020B0604020202020204" pitchFamily="34" charset="0"/>
              <a:buChar char="•"/>
            </a:pPr>
            <a:r>
              <a:rPr lang="en-US"/>
              <a:t>Pistachios contain a decent amount of iron, a mineral essential for carrying oxygen throughout the body. Including pistachios in your diet can help combat iron deficiency, preventing conditions like anemia and promoting healthy blood production.</a:t>
            </a:r>
            <a:endParaRPr lang="en-US"/>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Pistachios are rich in magnesium, a mineral that supports over 300 biochemical reactions in the body. Magnesium deficiency can lead to muscle weakness, fatigue, and even heart rhythm abnormalities. A handful of pistachios can provide a significant boost in magnesium intake to help address such deficiencies. </a:t>
            </a:r>
            <a:endParaRPr lang="en-US"/>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It's important to note that while pistachios can contribute to managing deficiencies, they should not be relied upon as the sole solution. If you suspect a deficiency or have any health concerns, it's best to consult with a healthcare professional who can provide personalized guidance and recommend appropriate interventions. With the right balance and variety in your diet, these little green wonders can play a tasty role in helping manage deficiencies and promoting overall well-being!</a:t>
            </a:r>
            <a:endParaRPr lang="en-US"/>
          </a:p>
        </p:txBody>
      </p:sp>
      <p:sp>
        <p:nvSpPr>
          <p:cNvPr id="13" name="Text Box 12"/>
          <p:cNvSpPr txBox="1"/>
          <p:nvPr/>
        </p:nvSpPr>
        <p:spPr>
          <a:xfrm>
            <a:off x="196850" y="0"/>
            <a:ext cx="1116965" cy="275590"/>
          </a:xfrm>
          <a:prstGeom prst="rect">
            <a:avLst/>
          </a:prstGeom>
          <a:noFill/>
        </p:spPr>
        <p:txBody>
          <a:bodyPr wrap="none" rtlCol="0">
            <a:spAutoFit/>
          </a:bodyPr>
          <a:p>
            <a:r>
              <a:rPr lang="en-US" sz="1200" u="sng"/>
              <a:t>Home</a:t>
            </a:r>
            <a:r>
              <a:rPr lang="en-US" sz="1200"/>
              <a:t> &gt;&gt;</a:t>
            </a:r>
            <a:r>
              <a:rPr lang="en-US" sz="1200">
                <a:solidFill>
                  <a:schemeClr val="bg1">
                    <a:lumMod val="75000"/>
                  </a:schemeClr>
                </a:solidFill>
              </a:rPr>
              <a:t> </a:t>
            </a:r>
            <a:r>
              <a:rPr lang="en-US" sz="1200">
                <a:solidFill>
                  <a:schemeClr val="bg1">
                    <a:lumMod val="65000"/>
                  </a:schemeClr>
                </a:solidFill>
              </a:rPr>
              <a:t>News</a:t>
            </a:r>
            <a:endParaRPr lang="en-US" sz="1200">
              <a:solidFill>
                <a:schemeClr val="bg1">
                  <a:lumMod val="6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5" name="Text Box 4"/>
          <p:cNvSpPr txBox="1"/>
          <p:nvPr/>
        </p:nvSpPr>
        <p:spPr>
          <a:xfrm>
            <a:off x="658495" y="461010"/>
            <a:ext cx="2002790" cy="460375"/>
          </a:xfrm>
          <a:prstGeom prst="rect">
            <a:avLst/>
          </a:prstGeom>
          <a:noFill/>
        </p:spPr>
        <p:txBody>
          <a:bodyPr wrap="none" rtlCol="0">
            <a:spAutoFit/>
          </a:bodyPr>
          <a:p>
            <a:r>
              <a:rPr lang="en-US" sz="2400" b="1">
                <a:solidFill>
                  <a:schemeClr val="accent2"/>
                </a:solidFill>
                <a:latin typeface="Corbel Light" panose="020B0303020204020204" charset="0"/>
                <a:cs typeface="Corbel Light" panose="020B0303020204020204" charset="0"/>
              </a:rPr>
              <a:t>Dinner Recipes</a:t>
            </a:r>
            <a:endParaRPr lang="en-US" sz="2400" b="1">
              <a:solidFill>
                <a:schemeClr val="accent2"/>
              </a:solidFill>
              <a:latin typeface="Corbel Light" panose="020B0303020204020204" charset="0"/>
              <a:cs typeface="Corbel Light" panose="020B0303020204020204" charset="0"/>
            </a:endParaRPr>
          </a:p>
        </p:txBody>
      </p:sp>
      <p:sp>
        <p:nvSpPr>
          <p:cNvPr id="13" name="Text Box 12"/>
          <p:cNvSpPr txBox="1"/>
          <p:nvPr/>
        </p:nvSpPr>
        <p:spPr>
          <a:xfrm>
            <a:off x="658495" y="0"/>
            <a:ext cx="2388870" cy="275590"/>
          </a:xfrm>
          <a:prstGeom prst="rect">
            <a:avLst/>
          </a:prstGeom>
          <a:noFill/>
        </p:spPr>
        <p:txBody>
          <a:bodyPr wrap="none" rtlCol="0">
            <a:spAutoFit/>
          </a:bodyPr>
          <a:p>
            <a:r>
              <a:rPr lang="en-US" sz="1200" u="sng"/>
              <a:t>Home</a:t>
            </a:r>
            <a:r>
              <a:rPr lang="en-US" sz="1200"/>
              <a:t> &gt;&gt; </a:t>
            </a:r>
            <a:r>
              <a:rPr lang="en-US" sz="1200" u="sng"/>
              <a:t>Recipes </a:t>
            </a:r>
            <a:r>
              <a:rPr lang="en-US" sz="1200"/>
              <a:t>&gt;&gt; </a:t>
            </a:r>
            <a:r>
              <a:rPr lang="en-US" sz="1200">
                <a:solidFill>
                  <a:schemeClr val="bg1">
                    <a:lumMod val="65000"/>
                  </a:schemeClr>
                </a:solidFill>
              </a:rPr>
              <a:t>Dinner Recipes</a:t>
            </a:r>
            <a:endParaRPr lang="en-US" sz="1200">
              <a:solidFill>
                <a:schemeClr val="bg1">
                  <a:lumMod val="65000"/>
                </a:schemeClr>
              </a:solidFill>
            </a:endParaRPr>
          </a:p>
        </p:txBody>
      </p:sp>
      <p:sp>
        <p:nvSpPr>
          <p:cNvPr id="6" name="Rectangles 5"/>
          <p:cNvSpPr/>
          <p:nvPr/>
        </p:nvSpPr>
        <p:spPr>
          <a:xfrm>
            <a:off x="658495" y="1106805"/>
            <a:ext cx="5998210" cy="256857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7" name="Rectangles 6"/>
          <p:cNvSpPr/>
          <p:nvPr/>
        </p:nvSpPr>
        <p:spPr>
          <a:xfrm>
            <a:off x="624205" y="3878580"/>
            <a:ext cx="5998210" cy="263906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8" name="Rectangles 7"/>
          <p:cNvSpPr/>
          <p:nvPr/>
        </p:nvSpPr>
        <p:spPr>
          <a:xfrm>
            <a:off x="6896735" y="1106805"/>
            <a:ext cx="4478655" cy="539242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pic>
        <p:nvPicPr>
          <p:cNvPr id="9" name="Content Placeholder 8" descr="pesto spagetti"/>
          <p:cNvPicPr>
            <a:picLocks noChangeAspect="1"/>
          </p:cNvPicPr>
          <p:nvPr>
            <p:ph sz="half" idx="1"/>
          </p:nvPr>
        </p:nvPicPr>
        <p:blipFill>
          <a:blip r:embed="rId1"/>
          <a:stretch>
            <a:fillRect/>
          </a:stretch>
        </p:blipFill>
        <p:spPr>
          <a:xfrm>
            <a:off x="658495" y="1106805"/>
            <a:ext cx="3203575" cy="2557145"/>
          </a:xfrm>
          <a:prstGeom prst="rect">
            <a:avLst/>
          </a:prstGeom>
        </p:spPr>
      </p:pic>
      <p:sp>
        <p:nvSpPr>
          <p:cNvPr id="39" name="Text Box 38"/>
          <p:cNvSpPr txBox="1"/>
          <p:nvPr/>
        </p:nvSpPr>
        <p:spPr>
          <a:xfrm>
            <a:off x="3966210" y="1210310"/>
            <a:ext cx="651510"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Dinner</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43" name="Text Box 42"/>
          <p:cNvSpPr txBox="1"/>
          <p:nvPr/>
        </p:nvSpPr>
        <p:spPr>
          <a:xfrm>
            <a:off x="3964940" y="1607820"/>
            <a:ext cx="2657475" cy="922020"/>
          </a:xfrm>
          <a:prstGeom prst="rect">
            <a:avLst/>
          </a:prstGeom>
          <a:noFill/>
        </p:spPr>
        <p:txBody>
          <a:bodyPr wrap="none" rtlCol="0">
            <a:spAutoFit/>
          </a:bodyPr>
          <a:p>
            <a:r>
              <a:rPr lang="en-US">
                <a:latin typeface="Corbel Light" panose="020B0303020204020204" charset="0"/>
                <a:cs typeface="Corbel Light" panose="020B0303020204020204" charset="0"/>
              </a:rPr>
              <a:t>Bring this easy 5-ingredient</a:t>
            </a:r>
            <a:endParaRPr lang="en-US">
              <a:latin typeface="Corbel Light" panose="020B0303020204020204" charset="0"/>
              <a:cs typeface="Corbel Light" panose="020B0303020204020204" charset="0"/>
            </a:endParaRPr>
          </a:p>
          <a:p>
            <a:r>
              <a:rPr lang="en-US">
                <a:latin typeface="Corbel Light" panose="020B0303020204020204" charset="0"/>
                <a:cs typeface="Corbel Light" panose="020B0303020204020204" charset="0"/>
              </a:rPr>
              <a:t>spagetti in pesto sauce to </a:t>
            </a:r>
            <a:endParaRPr lang="en-US">
              <a:latin typeface="Corbel Light" panose="020B0303020204020204" charset="0"/>
              <a:cs typeface="Corbel Light" panose="020B0303020204020204" charset="0"/>
            </a:endParaRPr>
          </a:p>
          <a:p>
            <a:r>
              <a:rPr lang="en-US">
                <a:latin typeface="Corbel Light" panose="020B0303020204020204" charset="0"/>
                <a:cs typeface="Corbel Light" panose="020B0303020204020204" charset="0"/>
              </a:rPr>
              <a:t>your dinner table.</a:t>
            </a:r>
            <a:endParaRPr lang="en-US">
              <a:latin typeface="Corbel Light" panose="020B0303020204020204" charset="0"/>
              <a:cs typeface="Corbel Light" panose="020B0303020204020204" charset="0"/>
            </a:endParaRPr>
          </a:p>
        </p:txBody>
      </p:sp>
      <p:sp>
        <p:nvSpPr>
          <p:cNvPr id="63" name="Text Box 62"/>
          <p:cNvSpPr txBox="1"/>
          <p:nvPr/>
        </p:nvSpPr>
        <p:spPr>
          <a:xfrm>
            <a:off x="4356100" y="2598420"/>
            <a:ext cx="520065" cy="306705"/>
          </a:xfrm>
          <a:prstGeom prst="rect">
            <a:avLst/>
          </a:prstGeom>
          <a:noFill/>
        </p:spPr>
        <p:txBody>
          <a:bodyPr wrap="none" rtlCol="0">
            <a:spAutoFit/>
          </a:bodyPr>
          <a:p>
            <a:r>
              <a:rPr lang="en-US" sz="1400"/>
              <a:t>John</a:t>
            </a:r>
            <a:endParaRPr lang="en-US" sz="1400"/>
          </a:p>
        </p:txBody>
      </p:sp>
      <p:pic>
        <p:nvPicPr>
          <p:cNvPr id="62" name="Picture 61" descr="user"/>
          <p:cNvPicPr>
            <a:picLocks noChangeAspect="1"/>
          </p:cNvPicPr>
          <p:nvPr/>
        </p:nvPicPr>
        <p:blipFill>
          <a:blip r:embed="rId2"/>
          <a:stretch>
            <a:fillRect/>
          </a:stretch>
        </p:blipFill>
        <p:spPr>
          <a:xfrm>
            <a:off x="4074160" y="2651760"/>
            <a:ext cx="168910" cy="201295"/>
          </a:xfrm>
          <a:prstGeom prst="rect">
            <a:avLst/>
          </a:prstGeom>
        </p:spPr>
      </p:pic>
      <p:sp>
        <p:nvSpPr>
          <p:cNvPr id="15" name="Text Box 14"/>
          <p:cNvSpPr txBox="1"/>
          <p:nvPr/>
        </p:nvSpPr>
        <p:spPr>
          <a:xfrm>
            <a:off x="4356100" y="3147695"/>
            <a:ext cx="749300" cy="306705"/>
          </a:xfrm>
          <a:prstGeom prst="rect">
            <a:avLst/>
          </a:prstGeom>
          <a:noFill/>
        </p:spPr>
        <p:txBody>
          <a:bodyPr wrap="none" rtlCol="0">
            <a:spAutoFit/>
          </a:bodyPr>
          <a:p>
            <a:r>
              <a:rPr lang="en-US" sz="1400"/>
              <a:t>30 mins</a:t>
            </a:r>
            <a:endParaRPr lang="en-US" sz="1400"/>
          </a:p>
        </p:txBody>
      </p:sp>
      <p:pic>
        <p:nvPicPr>
          <p:cNvPr id="18" name="Picture 17" descr="stopwatch"/>
          <p:cNvPicPr>
            <a:picLocks noChangeAspect="1"/>
          </p:cNvPicPr>
          <p:nvPr/>
        </p:nvPicPr>
        <p:blipFill>
          <a:blip r:embed="rId3"/>
          <a:stretch>
            <a:fillRect/>
          </a:stretch>
        </p:blipFill>
        <p:spPr>
          <a:xfrm>
            <a:off x="4078605" y="3218815"/>
            <a:ext cx="164592" cy="164592"/>
          </a:xfrm>
          <a:prstGeom prst="rect">
            <a:avLst/>
          </a:prstGeom>
        </p:spPr>
      </p:pic>
      <p:pic>
        <p:nvPicPr>
          <p:cNvPr id="17" name="Content Placeholder 16" descr="Channa masala"/>
          <p:cNvPicPr>
            <a:picLocks noChangeAspect="1"/>
          </p:cNvPicPr>
          <p:nvPr>
            <p:ph sz="half" idx="2"/>
          </p:nvPr>
        </p:nvPicPr>
        <p:blipFill>
          <a:blip r:embed="rId4"/>
          <a:stretch>
            <a:fillRect/>
          </a:stretch>
        </p:blipFill>
        <p:spPr>
          <a:xfrm>
            <a:off x="6896735" y="1106170"/>
            <a:ext cx="4478655" cy="2911475"/>
          </a:xfrm>
          <a:prstGeom prst="rect">
            <a:avLst/>
          </a:prstGeom>
        </p:spPr>
      </p:pic>
      <p:sp>
        <p:nvSpPr>
          <p:cNvPr id="22" name="Text Box 21"/>
          <p:cNvSpPr txBox="1"/>
          <p:nvPr/>
        </p:nvSpPr>
        <p:spPr>
          <a:xfrm>
            <a:off x="7086600" y="4119245"/>
            <a:ext cx="651510"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Dinner</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23" name="Text Box 22"/>
          <p:cNvSpPr txBox="1"/>
          <p:nvPr/>
        </p:nvSpPr>
        <p:spPr>
          <a:xfrm>
            <a:off x="7149465" y="4496435"/>
            <a:ext cx="2609850" cy="645160"/>
          </a:xfrm>
          <a:prstGeom prst="rect">
            <a:avLst/>
          </a:prstGeom>
          <a:noFill/>
        </p:spPr>
        <p:txBody>
          <a:bodyPr wrap="none" rtlCol="0">
            <a:spAutoFit/>
          </a:bodyPr>
          <a:p>
            <a:r>
              <a:rPr lang="en-US">
                <a:latin typeface="Corbel Light" panose="020B0303020204020204" charset="0"/>
                <a:cs typeface="Corbel Light" panose="020B0303020204020204" charset="0"/>
              </a:rPr>
              <a:t>Masaledar Channa Masala </a:t>
            </a:r>
            <a:endParaRPr lang="en-US">
              <a:latin typeface="Corbel Light" panose="020B0303020204020204" charset="0"/>
              <a:cs typeface="Corbel Light" panose="020B0303020204020204" charset="0"/>
            </a:endParaRPr>
          </a:p>
          <a:p>
            <a:r>
              <a:rPr lang="en-US">
                <a:latin typeface="Corbel Light" panose="020B0303020204020204" charset="0"/>
                <a:cs typeface="Corbel Light" panose="020B0303020204020204" charset="0"/>
              </a:rPr>
              <a:t>will uplift your taste buds.</a:t>
            </a:r>
            <a:endParaRPr lang="en-US">
              <a:latin typeface="Corbel Light" panose="020B0303020204020204" charset="0"/>
              <a:cs typeface="Corbel Light" panose="020B0303020204020204" charset="0"/>
            </a:endParaRPr>
          </a:p>
        </p:txBody>
      </p:sp>
      <p:sp>
        <p:nvSpPr>
          <p:cNvPr id="24" name="Text Box 23"/>
          <p:cNvSpPr txBox="1"/>
          <p:nvPr/>
        </p:nvSpPr>
        <p:spPr>
          <a:xfrm>
            <a:off x="7812405" y="5405755"/>
            <a:ext cx="520065" cy="306705"/>
          </a:xfrm>
          <a:prstGeom prst="rect">
            <a:avLst/>
          </a:prstGeom>
          <a:noFill/>
        </p:spPr>
        <p:txBody>
          <a:bodyPr wrap="none" rtlCol="0">
            <a:spAutoFit/>
          </a:bodyPr>
          <a:p>
            <a:r>
              <a:rPr lang="en-US" sz="1400"/>
              <a:t>John</a:t>
            </a:r>
            <a:endParaRPr lang="en-US" sz="1400"/>
          </a:p>
        </p:txBody>
      </p:sp>
      <p:pic>
        <p:nvPicPr>
          <p:cNvPr id="2" name="Picture 1" descr="user"/>
          <p:cNvPicPr>
            <a:picLocks noChangeAspect="1"/>
          </p:cNvPicPr>
          <p:nvPr/>
        </p:nvPicPr>
        <p:blipFill>
          <a:blip r:embed="rId2"/>
          <a:stretch>
            <a:fillRect/>
          </a:stretch>
        </p:blipFill>
        <p:spPr>
          <a:xfrm>
            <a:off x="7327900" y="5458460"/>
            <a:ext cx="168910" cy="201295"/>
          </a:xfrm>
          <a:prstGeom prst="rect">
            <a:avLst/>
          </a:prstGeom>
        </p:spPr>
      </p:pic>
      <p:pic>
        <p:nvPicPr>
          <p:cNvPr id="3" name="Picture 2" descr="stopwatch"/>
          <p:cNvPicPr>
            <a:picLocks noChangeAspect="1"/>
          </p:cNvPicPr>
          <p:nvPr/>
        </p:nvPicPr>
        <p:blipFill>
          <a:blip r:embed="rId3"/>
          <a:stretch>
            <a:fillRect/>
          </a:stretch>
        </p:blipFill>
        <p:spPr>
          <a:xfrm>
            <a:off x="7332345" y="6018530"/>
            <a:ext cx="164592" cy="164592"/>
          </a:xfrm>
          <a:prstGeom prst="rect">
            <a:avLst/>
          </a:prstGeom>
        </p:spPr>
      </p:pic>
      <p:sp>
        <p:nvSpPr>
          <p:cNvPr id="4" name="Text Box 3"/>
          <p:cNvSpPr txBox="1"/>
          <p:nvPr/>
        </p:nvSpPr>
        <p:spPr>
          <a:xfrm>
            <a:off x="7812405" y="5935345"/>
            <a:ext cx="749300" cy="306705"/>
          </a:xfrm>
          <a:prstGeom prst="rect">
            <a:avLst/>
          </a:prstGeom>
          <a:noFill/>
        </p:spPr>
        <p:txBody>
          <a:bodyPr wrap="none" rtlCol="0">
            <a:spAutoFit/>
          </a:bodyPr>
          <a:p>
            <a:r>
              <a:rPr lang="en-US" sz="1400"/>
              <a:t>30 mins</a:t>
            </a:r>
            <a:endParaRPr lang="en-US" sz="1400"/>
          </a:p>
        </p:txBody>
      </p:sp>
      <p:pic>
        <p:nvPicPr>
          <p:cNvPr id="10" name="Picture 9" descr="coconut-chicken-curry-1-10-768x960"/>
          <p:cNvPicPr>
            <a:picLocks noChangeAspect="1"/>
          </p:cNvPicPr>
          <p:nvPr/>
        </p:nvPicPr>
        <p:blipFill>
          <a:blip r:embed="rId5"/>
          <a:stretch>
            <a:fillRect/>
          </a:stretch>
        </p:blipFill>
        <p:spPr>
          <a:xfrm>
            <a:off x="658495" y="3860800"/>
            <a:ext cx="3202940" cy="2639060"/>
          </a:xfrm>
          <a:prstGeom prst="rect">
            <a:avLst/>
          </a:prstGeom>
        </p:spPr>
      </p:pic>
      <p:sp>
        <p:nvSpPr>
          <p:cNvPr id="11" name="Text Box 10"/>
          <p:cNvSpPr txBox="1"/>
          <p:nvPr/>
        </p:nvSpPr>
        <p:spPr>
          <a:xfrm>
            <a:off x="3966210" y="4072255"/>
            <a:ext cx="651510"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Dinner</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14" name="Text Box 13"/>
          <p:cNvSpPr txBox="1"/>
          <p:nvPr/>
        </p:nvSpPr>
        <p:spPr>
          <a:xfrm>
            <a:off x="4356100" y="5353050"/>
            <a:ext cx="520065" cy="306705"/>
          </a:xfrm>
          <a:prstGeom prst="rect">
            <a:avLst/>
          </a:prstGeom>
          <a:noFill/>
        </p:spPr>
        <p:txBody>
          <a:bodyPr wrap="none" rtlCol="0">
            <a:spAutoFit/>
          </a:bodyPr>
          <a:p>
            <a:r>
              <a:rPr lang="en-US" sz="1400"/>
              <a:t>John</a:t>
            </a:r>
            <a:endParaRPr lang="en-US" sz="1400"/>
          </a:p>
        </p:txBody>
      </p:sp>
      <p:pic>
        <p:nvPicPr>
          <p:cNvPr id="19" name="Picture 18" descr="user"/>
          <p:cNvPicPr>
            <a:picLocks noChangeAspect="1"/>
          </p:cNvPicPr>
          <p:nvPr/>
        </p:nvPicPr>
        <p:blipFill>
          <a:blip r:embed="rId2"/>
          <a:stretch>
            <a:fillRect/>
          </a:stretch>
        </p:blipFill>
        <p:spPr>
          <a:xfrm>
            <a:off x="4074160" y="5405755"/>
            <a:ext cx="168910" cy="201295"/>
          </a:xfrm>
          <a:prstGeom prst="rect">
            <a:avLst/>
          </a:prstGeom>
        </p:spPr>
      </p:pic>
      <p:sp>
        <p:nvSpPr>
          <p:cNvPr id="20" name="Text Box 19"/>
          <p:cNvSpPr txBox="1"/>
          <p:nvPr/>
        </p:nvSpPr>
        <p:spPr>
          <a:xfrm>
            <a:off x="4356100" y="5890260"/>
            <a:ext cx="749300" cy="306705"/>
          </a:xfrm>
          <a:prstGeom prst="rect">
            <a:avLst/>
          </a:prstGeom>
          <a:noFill/>
        </p:spPr>
        <p:txBody>
          <a:bodyPr wrap="none" rtlCol="0">
            <a:spAutoFit/>
          </a:bodyPr>
          <a:p>
            <a:r>
              <a:rPr lang="en-US" sz="1400"/>
              <a:t>30 mins</a:t>
            </a:r>
            <a:endParaRPr lang="en-US" sz="1400"/>
          </a:p>
        </p:txBody>
      </p:sp>
      <p:pic>
        <p:nvPicPr>
          <p:cNvPr id="21" name="Picture 20" descr="stopwatch"/>
          <p:cNvPicPr>
            <a:picLocks noChangeAspect="1"/>
          </p:cNvPicPr>
          <p:nvPr/>
        </p:nvPicPr>
        <p:blipFill>
          <a:blip r:embed="rId3"/>
          <a:stretch>
            <a:fillRect/>
          </a:stretch>
        </p:blipFill>
        <p:spPr>
          <a:xfrm>
            <a:off x="4078605" y="5961380"/>
            <a:ext cx="164592" cy="164592"/>
          </a:xfrm>
          <a:prstGeom prst="rect">
            <a:avLst/>
          </a:prstGeom>
        </p:spPr>
      </p:pic>
      <p:sp>
        <p:nvSpPr>
          <p:cNvPr id="25" name="Text Box 24"/>
          <p:cNvSpPr txBox="1"/>
          <p:nvPr/>
        </p:nvSpPr>
        <p:spPr>
          <a:xfrm>
            <a:off x="3966210" y="4438015"/>
            <a:ext cx="2737485" cy="922020"/>
          </a:xfrm>
          <a:prstGeom prst="rect">
            <a:avLst/>
          </a:prstGeom>
          <a:noFill/>
        </p:spPr>
        <p:txBody>
          <a:bodyPr wrap="none" rtlCol="0">
            <a:spAutoFit/>
          </a:bodyPr>
          <a:p>
            <a:r>
              <a:rPr lang="en-US">
                <a:latin typeface="Corbel Light" panose="020B0303020204020204" charset="0"/>
                <a:cs typeface="Corbel Light" panose="020B0303020204020204" charset="0"/>
              </a:rPr>
              <a:t>Creamy Coconut Chicken </a:t>
            </a:r>
            <a:endParaRPr lang="en-US">
              <a:latin typeface="Corbel Light" panose="020B0303020204020204" charset="0"/>
              <a:cs typeface="Corbel Light" panose="020B0303020204020204" charset="0"/>
            </a:endParaRPr>
          </a:p>
          <a:p>
            <a:r>
              <a:rPr lang="en-US">
                <a:latin typeface="Corbel Light" panose="020B0303020204020204" charset="0"/>
                <a:cs typeface="Corbel Light" panose="020B0303020204020204" charset="0"/>
              </a:rPr>
              <a:t>Curry enriched with coconut</a:t>
            </a:r>
            <a:endParaRPr lang="en-US">
              <a:latin typeface="Corbel Light" panose="020B0303020204020204" charset="0"/>
              <a:cs typeface="Corbel Light" panose="020B0303020204020204" charset="0"/>
            </a:endParaRPr>
          </a:p>
          <a:p>
            <a:r>
              <a:rPr lang="en-US">
                <a:latin typeface="Corbel Light" panose="020B0303020204020204" charset="0"/>
                <a:cs typeface="Corbel Light" panose="020B0303020204020204" charset="0"/>
              </a:rPr>
              <a:t>cream.</a:t>
            </a:r>
            <a:endParaRPr lang="en-US">
              <a:latin typeface="Corbel Light" panose="020B0303020204020204" charset="0"/>
              <a:cs typeface="Corbel Light" panose="020B0303020204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13" name="Text Box 12"/>
          <p:cNvSpPr txBox="1"/>
          <p:nvPr/>
        </p:nvSpPr>
        <p:spPr>
          <a:xfrm>
            <a:off x="722630" y="0"/>
            <a:ext cx="3780790" cy="275590"/>
          </a:xfrm>
          <a:prstGeom prst="rect">
            <a:avLst/>
          </a:prstGeom>
          <a:noFill/>
        </p:spPr>
        <p:txBody>
          <a:bodyPr wrap="none" rtlCol="0">
            <a:spAutoFit/>
          </a:bodyPr>
          <a:p>
            <a:r>
              <a:rPr lang="en-US" sz="1200" u="sng"/>
              <a:t>Home</a:t>
            </a:r>
            <a:r>
              <a:rPr lang="en-US" sz="1200"/>
              <a:t> &gt;&gt; </a:t>
            </a:r>
            <a:r>
              <a:rPr lang="en-US" sz="1200" u="sng"/>
              <a:t>Recipes </a:t>
            </a:r>
            <a:r>
              <a:rPr lang="en-US" sz="1200"/>
              <a:t>&gt;&gt; </a:t>
            </a:r>
            <a:r>
              <a:rPr lang="en-US" sz="1200" u="sng">
                <a:solidFill>
                  <a:schemeClr val="tx1"/>
                </a:solidFill>
              </a:rPr>
              <a:t>Dinner Recipes </a:t>
            </a:r>
            <a:r>
              <a:rPr lang="en-US" sz="1200">
                <a:solidFill>
                  <a:schemeClr val="tx1"/>
                </a:solidFill>
              </a:rPr>
              <a:t>&gt;&gt; </a:t>
            </a:r>
            <a:r>
              <a:rPr lang="en-US" sz="1200">
                <a:solidFill>
                  <a:schemeClr val="bg1">
                    <a:lumMod val="65000"/>
                  </a:schemeClr>
                </a:solidFill>
              </a:rPr>
              <a:t>Parsley Pesto Pasta</a:t>
            </a:r>
            <a:endParaRPr lang="en-US" sz="1200">
              <a:solidFill>
                <a:schemeClr val="bg1">
                  <a:lumMod val="65000"/>
                </a:schemeClr>
              </a:solidFill>
            </a:endParaRPr>
          </a:p>
        </p:txBody>
      </p:sp>
      <p:sp>
        <p:nvSpPr>
          <p:cNvPr id="5" name="Text Box 4"/>
          <p:cNvSpPr txBox="1"/>
          <p:nvPr/>
        </p:nvSpPr>
        <p:spPr>
          <a:xfrm>
            <a:off x="722630" y="684530"/>
            <a:ext cx="2527300" cy="460375"/>
          </a:xfrm>
          <a:prstGeom prst="rect">
            <a:avLst/>
          </a:prstGeom>
          <a:noFill/>
        </p:spPr>
        <p:txBody>
          <a:bodyPr wrap="none" rtlCol="0">
            <a:spAutoFit/>
          </a:bodyPr>
          <a:p>
            <a:r>
              <a:rPr lang="en-US" sz="2400" b="1">
                <a:solidFill>
                  <a:schemeClr val="accent2"/>
                </a:solidFill>
                <a:latin typeface="Corbel Light" panose="020B0303020204020204" charset="0"/>
                <a:cs typeface="Corbel Light" panose="020B0303020204020204" charset="0"/>
              </a:rPr>
              <a:t>Parsley Pesto Pasta</a:t>
            </a:r>
            <a:endParaRPr lang="en-US" sz="2400" b="1">
              <a:solidFill>
                <a:schemeClr val="accent2"/>
              </a:solidFill>
              <a:latin typeface="Corbel Light" panose="020B0303020204020204" charset="0"/>
              <a:cs typeface="Corbel Light" panose="020B0303020204020204" charset="0"/>
            </a:endParaRPr>
          </a:p>
        </p:txBody>
      </p:sp>
      <p:sp>
        <p:nvSpPr>
          <p:cNvPr id="39" name="Text Box 38"/>
          <p:cNvSpPr txBox="1"/>
          <p:nvPr/>
        </p:nvSpPr>
        <p:spPr>
          <a:xfrm>
            <a:off x="722630" y="408940"/>
            <a:ext cx="651510"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Dinner</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6" name="Text Box 5"/>
          <p:cNvSpPr txBox="1"/>
          <p:nvPr/>
        </p:nvSpPr>
        <p:spPr>
          <a:xfrm>
            <a:off x="6113145" y="761365"/>
            <a:ext cx="1278890"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en-US" sz="1400"/>
              <a:t>Jump to Recipe</a:t>
            </a:r>
            <a:endParaRPr lang="en-US" sz="1400"/>
          </a:p>
        </p:txBody>
      </p:sp>
      <p:sp>
        <p:nvSpPr>
          <p:cNvPr id="7" name="Text Box 6"/>
          <p:cNvSpPr txBox="1"/>
          <p:nvPr/>
        </p:nvSpPr>
        <p:spPr>
          <a:xfrm>
            <a:off x="722630" y="1426210"/>
            <a:ext cx="10203180" cy="1198880"/>
          </a:xfrm>
          <a:prstGeom prst="rect">
            <a:avLst/>
          </a:prstGeom>
          <a:noFill/>
        </p:spPr>
        <p:txBody>
          <a:bodyPr wrap="square" rtlCol="0" anchor="t">
            <a:spAutoFit/>
          </a:bodyPr>
          <a:p>
            <a:r>
              <a:rPr lang="en-US"/>
              <a:t>This recipe will have you saying hasta la pasta to all the other pasta recipes out there! Okay well… maybe except for some of these other all time favorites: </a:t>
            </a:r>
            <a:r>
              <a:rPr lang="en-US">
                <a:solidFill>
                  <a:schemeClr val="accent2"/>
                </a:solidFill>
              </a:rPr>
              <a:t>Asiago Garlic Alfredo Pasta</a:t>
            </a:r>
            <a:r>
              <a:rPr lang="en-US"/>
              <a:t> and Alfredo </a:t>
            </a:r>
            <a:r>
              <a:rPr lang="en-US">
                <a:solidFill>
                  <a:schemeClr val="accent2"/>
                </a:solidFill>
              </a:rPr>
              <a:t>Pesto Tortellini with Sausage. </a:t>
            </a:r>
            <a:endParaRPr lang="en-US">
              <a:solidFill>
                <a:schemeClr val="accent2"/>
              </a:solidFill>
            </a:endParaRPr>
          </a:p>
          <a:p>
            <a:endParaRPr lang="en-US">
              <a:solidFill>
                <a:schemeClr val="accent2"/>
              </a:solidFill>
            </a:endParaRPr>
          </a:p>
        </p:txBody>
      </p:sp>
      <p:pic>
        <p:nvPicPr>
          <p:cNvPr id="8" name="Content Placeholder 7" descr="pesto spagetti"/>
          <p:cNvPicPr>
            <a:picLocks noChangeAspect="1"/>
          </p:cNvPicPr>
          <p:nvPr>
            <p:ph idx="1"/>
          </p:nvPr>
        </p:nvPicPr>
        <p:blipFill>
          <a:blip r:embed="rId1"/>
          <a:stretch>
            <a:fillRect/>
          </a:stretch>
        </p:blipFill>
        <p:spPr>
          <a:xfrm>
            <a:off x="3249930" y="2508885"/>
            <a:ext cx="3569970" cy="2465070"/>
          </a:xfrm>
          <a:prstGeom prst="rect">
            <a:avLst/>
          </a:prstGeom>
        </p:spPr>
      </p:pic>
      <p:sp>
        <p:nvSpPr>
          <p:cNvPr id="10" name="Text Box 9"/>
          <p:cNvSpPr txBox="1"/>
          <p:nvPr/>
        </p:nvSpPr>
        <p:spPr>
          <a:xfrm>
            <a:off x="722630" y="5299075"/>
            <a:ext cx="2527300" cy="460375"/>
          </a:xfrm>
          <a:prstGeom prst="rect">
            <a:avLst/>
          </a:prstGeom>
          <a:noFill/>
        </p:spPr>
        <p:txBody>
          <a:bodyPr wrap="none" rtlCol="0">
            <a:spAutoFit/>
          </a:bodyPr>
          <a:p>
            <a:r>
              <a:rPr lang="en-US" sz="2400" b="1">
                <a:solidFill>
                  <a:schemeClr val="accent2"/>
                </a:solidFill>
                <a:latin typeface="Corbel Light" panose="020B0303020204020204" charset="0"/>
                <a:cs typeface="Corbel Light" panose="020B0303020204020204" charset="0"/>
              </a:rPr>
              <a:t>Parsley Pesto Pasta</a:t>
            </a:r>
            <a:endParaRPr lang="en-US" sz="2400" b="1">
              <a:solidFill>
                <a:schemeClr val="accent2"/>
              </a:solidFill>
              <a:latin typeface="Corbel Light" panose="020B0303020204020204" charset="0"/>
              <a:cs typeface="Corbel Light" panose="020B0303020204020204" charset="0"/>
            </a:endParaRPr>
          </a:p>
        </p:txBody>
      </p:sp>
      <p:sp>
        <p:nvSpPr>
          <p:cNvPr id="11" name="Text Box 10"/>
          <p:cNvSpPr txBox="1"/>
          <p:nvPr/>
        </p:nvSpPr>
        <p:spPr>
          <a:xfrm>
            <a:off x="716280" y="5893435"/>
            <a:ext cx="10210165" cy="368300"/>
          </a:xfrm>
          <a:prstGeom prst="rect">
            <a:avLst/>
          </a:prstGeom>
          <a:noFill/>
        </p:spPr>
        <p:txBody>
          <a:bodyPr wrap="square" rtlCol="0" anchor="t">
            <a:spAutoFit/>
          </a:bodyPr>
          <a:p>
            <a:r>
              <a:rPr lang="en-US"/>
              <a:t>Let’s be honest, you cannot go wrong with pesto, especially when there are noodles involved.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5" name="Text Box 4"/>
          <p:cNvSpPr txBox="1"/>
          <p:nvPr/>
        </p:nvSpPr>
        <p:spPr>
          <a:xfrm>
            <a:off x="894715" y="431165"/>
            <a:ext cx="3675380" cy="460375"/>
          </a:xfrm>
          <a:prstGeom prst="rect">
            <a:avLst/>
          </a:prstGeom>
          <a:noFill/>
        </p:spPr>
        <p:txBody>
          <a:bodyPr wrap="none" rtlCol="0">
            <a:spAutoFit/>
          </a:bodyPr>
          <a:p>
            <a:r>
              <a:rPr lang="en-US" sz="2400" b="1">
                <a:solidFill>
                  <a:schemeClr val="accent2"/>
                </a:solidFill>
                <a:latin typeface="Corbel Light" panose="020B0303020204020204" charset="0"/>
                <a:cs typeface="Corbel Light" panose="020B0303020204020204" charset="0"/>
              </a:rPr>
              <a:t>What is Parsley Pesto Pasta ?</a:t>
            </a:r>
            <a:endParaRPr lang="en-US" sz="2400" b="1">
              <a:solidFill>
                <a:schemeClr val="accent2"/>
              </a:solidFill>
              <a:latin typeface="Corbel Light" panose="020B0303020204020204" charset="0"/>
              <a:cs typeface="Corbel Light" panose="020B0303020204020204" charset="0"/>
            </a:endParaRPr>
          </a:p>
        </p:txBody>
      </p:sp>
      <p:sp>
        <p:nvSpPr>
          <p:cNvPr id="4" name="Text Box 3"/>
          <p:cNvSpPr txBox="1"/>
          <p:nvPr/>
        </p:nvSpPr>
        <p:spPr>
          <a:xfrm>
            <a:off x="894715" y="1038225"/>
            <a:ext cx="10201910" cy="2306955"/>
          </a:xfrm>
          <a:prstGeom prst="rect">
            <a:avLst/>
          </a:prstGeom>
          <a:noFill/>
        </p:spPr>
        <p:txBody>
          <a:bodyPr wrap="square" rtlCol="0" anchor="t">
            <a:spAutoFit/>
          </a:bodyPr>
          <a:p>
            <a:r>
              <a:rPr lang="en-US"/>
              <a:t>One of my favorite recipes that I have done is my basil pesto. I loved the way it turned out so I thought it would be fun to try something a little different with parsley pesto. A very helpful tip I discovered is that when I did this dish I found that using a flat leaf of parsley really helps make the sauce balanced so that the flavor of the nuts, olive oil, and parmesan are all tied together.</a:t>
            </a:r>
            <a:endParaRPr lang="en-US"/>
          </a:p>
          <a:p>
            <a:endParaRPr lang="en-US"/>
          </a:p>
          <a:p>
            <a:r>
              <a:rPr lang="en-US"/>
              <a:t>You will love the taste of this sauce over pasta noodles! But it is so good that you won’t just stop there.. It is also the perfect addition to have over grilled veggies, as a pizza sauce, or even a sandwich! Because of how compatible this sauce is, you can pair it with just about anything.  </a:t>
            </a:r>
            <a:endParaRPr lang="en-US"/>
          </a:p>
        </p:txBody>
      </p:sp>
      <p:sp>
        <p:nvSpPr>
          <p:cNvPr id="6" name="Text Box 5"/>
          <p:cNvSpPr txBox="1"/>
          <p:nvPr/>
        </p:nvSpPr>
        <p:spPr>
          <a:xfrm>
            <a:off x="894715" y="3491865"/>
            <a:ext cx="6029960" cy="460375"/>
          </a:xfrm>
          <a:prstGeom prst="rect">
            <a:avLst/>
          </a:prstGeom>
          <a:noFill/>
        </p:spPr>
        <p:txBody>
          <a:bodyPr wrap="none" rtlCol="0">
            <a:spAutoFit/>
          </a:bodyPr>
          <a:p>
            <a:r>
              <a:rPr lang="en-US" sz="2400" b="1">
                <a:solidFill>
                  <a:schemeClr val="accent2"/>
                </a:solidFill>
                <a:latin typeface="Corbel Light" panose="020B0303020204020204" charset="0"/>
                <a:cs typeface="Corbel Light" panose="020B0303020204020204" charset="0"/>
              </a:rPr>
              <a:t>What do you need to make Parsley Pesto Pasta ?</a:t>
            </a:r>
            <a:endParaRPr lang="en-US" sz="2400" b="1">
              <a:solidFill>
                <a:schemeClr val="accent2"/>
              </a:solidFill>
              <a:latin typeface="Corbel Light" panose="020B0303020204020204" charset="0"/>
              <a:cs typeface="Corbel Light" panose="020B0303020204020204" charset="0"/>
            </a:endParaRPr>
          </a:p>
        </p:txBody>
      </p:sp>
      <p:sp>
        <p:nvSpPr>
          <p:cNvPr id="7" name="Text Box 6"/>
          <p:cNvSpPr txBox="1"/>
          <p:nvPr/>
        </p:nvSpPr>
        <p:spPr>
          <a:xfrm>
            <a:off x="894715" y="4043045"/>
            <a:ext cx="10202545" cy="922020"/>
          </a:xfrm>
          <a:prstGeom prst="rect">
            <a:avLst/>
          </a:prstGeom>
          <a:noFill/>
        </p:spPr>
        <p:txBody>
          <a:bodyPr wrap="square" rtlCol="0" anchor="t">
            <a:spAutoFit/>
          </a:bodyPr>
          <a:p>
            <a:r>
              <a:rPr lang="en-US"/>
              <a:t>This recipe is perfect for summer! It calls for minimum ingredients but still has quite the flavorful taste. And everything that is included is mainly your normal go to ingredients that you either have on hand or are very easy to come by! Here is a list of exactly what you need to create this dish:</a:t>
            </a:r>
            <a:endParaRPr lang="en-US"/>
          </a:p>
        </p:txBody>
      </p:sp>
      <p:sp>
        <p:nvSpPr>
          <p:cNvPr id="9" name="Text Box 8"/>
          <p:cNvSpPr txBox="1"/>
          <p:nvPr/>
        </p:nvSpPr>
        <p:spPr>
          <a:xfrm>
            <a:off x="894715" y="5055870"/>
            <a:ext cx="10202545" cy="1753235"/>
          </a:xfrm>
          <a:prstGeom prst="rect">
            <a:avLst/>
          </a:prstGeom>
          <a:noFill/>
        </p:spPr>
        <p:txBody>
          <a:bodyPr wrap="square" rtlCol="0" anchor="t">
            <a:spAutoFit/>
          </a:bodyPr>
          <a:p>
            <a:pPr marL="285750" indent="-285750">
              <a:buFont typeface="Arial" panose="020B0604020202020204" pitchFamily="34" charset="0"/>
              <a:buChar char="•"/>
            </a:pPr>
            <a:r>
              <a:rPr lang="en-US"/>
              <a:t>Spaghetti- these are the noodles I prefer to use for this recipe but you can also switch it up and use fettuccine noodles, your favorite noodles, etc.</a:t>
            </a:r>
            <a:endParaRPr lang="en-US"/>
          </a:p>
          <a:p>
            <a:pPr marL="285750" indent="-285750">
              <a:buFont typeface="Arial" panose="020B0604020202020204" pitchFamily="34" charset="0"/>
              <a:buChar char="•"/>
            </a:pPr>
            <a:r>
              <a:rPr lang="en-US"/>
              <a:t>Unsalted, roasted almonds- The nuts really help bring the flavor of the parsley out and tie the other ingredients together</a:t>
            </a:r>
            <a:endParaRPr lang="en-US"/>
          </a:p>
          <a:p>
            <a:pPr marL="285750" indent="-285750">
              <a:buFont typeface="Arial" panose="020B0604020202020204" pitchFamily="34" charset="0"/>
              <a:buChar char="•"/>
            </a:pPr>
            <a:r>
              <a:rPr lang="en-US"/>
              <a:t>Fresh flat-leaf parsley leaves- The fresher they are, the better. These are the main source of flavor that makes this dish a hit! </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4" name="Text Box 3"/>
          <p:cNvSpPr txBox="1"/>
          <p:nvPr/>
        </p:nvSpPr>
        <p:spPr>
          <a:xfrm>
            <a:off x="944880" y="307340"/>
            <a:ext cx="10229850" cy="1753235"/>
          </a:xfrm>
          <a:prstGeom prst="rect">
            <a:avLst/>
          </a:prstGeom>
          <a:noFill/>
        </p:spPr>
        <p:txBody>
          <a:bodyPr wrap="square" rtlCol="0" anchor="t">
            <a:spAutoFit/>
          </a:bodyPr>
          <a:p>
            <a:pPr marL="285750" indent="-285750">
              <a:buFont typeface="Arial" panose="020B0604020202020204" pitchFamily="34" charset="0"/>
              <a:buChar char="•"/>
            </a:pPr>
            <a:r>
              <a:rPr lang="en-US"/>
              <a:t>Chopped fresh chives- Helps give a little bit of kick and a refreshing taste</a:t>
            </a:r>
            <a:endParaRPr lang="en-US"/>
          </a:p>
          <a:p>
            <a:pPr marL="285750" indent="-285750">
              <a:buFont typeface="Arial" panose="020B0604020202020204" pitchFamily="34" charset="0"/>
              <a:buChar char="•"/>
            </a:pPr>
            <a:r>
              <a:rPr lang="en-US"/>
              <a:t>Extra virgin olive oil- Helps balance the nuts, parsley, and parmesan </a:t>
            </a:r>
            <a:endParaRPr lang="en-US"/>
          </a:p>
          <a:p>
            <a:pPr marL="285750" indent="-285750">
              <a:buFont typeface="Arial" panose="020B0604020202020204" pitchFamily="34" charset="0"/>
              <a:buChar char="•"/>
            </a:pPr>
            <a:r>
              <a:rPr lang="en-US"/>
              <a:t>Finely grated parmesan cheese- Because what is pasta without parmesan</a:t>
            </a:r>
            <a:endParaRPr lang="en-US"/>
          </a:p>
          <a:p>
            <a:pPr marL="285750" indent="-285750">
              <a:buFont typeface="Arial" panose="020B0604020202020204" pitchFamily="34" charset="0"/>
              <a:buChar char="•"/>
            </a:pPr>
            <a:r>
              <a:rPr lang="en-US"/>
              <a:t>Freshly ground pepper- Add to taste</a:t>
            </a:r>
            <a:endParaRPr lang="en-US"/>
          </a:p>
          <a:p>
            <a:pPr marL="285750" indent="-285750">
              <a:buFont typeface="Arial" panose="020B0604020202020204" pitchFamily="34" charset="0"/>
              <a:buChar char="•"/>
            </a:pPr>
            <a:r>
              <a:rPr lang="en-US"/>
              <a:t>Kosher salt- Also add to preferred taste</a:t>
            </a:r>
            <a:endParaRPr lang="en-US"/>
          </a:p>
          <a:p>
            <a:pPr marL="285750" indent="-285750">
              <a:buFont typeface="Arial" panose="020B0604020202020204" pitchFamily="34" charset="0"/>
              <a:buChar char="•"/>
            </a:pPr>
            <a:r>
              <a:rPr lang="en-US" b="1"/>
              <a:t>How do you make Parsley Pesto Pasta</a:t>
            </a:r>
            <a:endParaRPr lang="en-US" b="1"/>
          </a:p>
        </p:txBody>
      </p:sp>
      <p:sp>
        <p:nvSpPr>
          <p:cNvPr id="5" name="Text Box 4"/>
          <p:cNvSpPr txBox="1"/>
          <p:nvPr/>
        </p:nvSpPr>
        <p:spPr>
          <a:xfrm>
            <a:off x="944880" y="2184400"/>
            <a:ext cx="10229850" cy="3692525"/>
          </a:xfrm>
          <a:prstGeom prst="rect">
            <a:avLst/>
          </a:prstGeom>
          <a:noFill/>
        </p:spPr>
        <p:txBody>
          <a:bodyPr wrap="square" rtlCol="0" anchor="t">
            <a:spAutoFit/>
          </a:bodyPr>
          <a:p>
            <a:r>
              <a:rPr lang="en-US"/>
              <a:t>One of the reasons why this meal is so good, is because you can achieve a delicious dish with minimal effort! This recipe is so easy to quickly throw together that you’ll wonder how many times it is acceptable to make this in a week. Here are the simple steps you need to follow to recreate this pasta:</a:t>
            </a:r>
            <a:endParaRPr lang="en-US"/>
          </a:p>
          <a:p>
            <a:endParaRPr lang="en-US"/>
          </a:p>
          <a:p>
            <a:pPr marL="285750" indent="-285750">
              <a:buFont typeface="Arial" panose="020B0604020202020204" pitchFamily="34" charset="0"/>
              <a:buChar char="•"/>
            </a:pPr>
            <a:r>
              <a:rPr lang="en-US"/>
              <a:t>Cook pasta. Let the pasta cook in a large pot until al dente. Then make sure to rinse the noodles very well in cold water so that they no longer stick together. Also reserve 2 cups pasta cooking liquid.</a:t>
            </a:r>
            <a:endParaRPr lang="en-US"/>
          </a:p>
          <a:p>
            <a:pPr marL="285750" indent="-285750">
              <a:buFont typeface="Arial" panose="020B0604020202020204" pitchFamily="34" charset="0"/>
              <a:buChar char="•"/>
            </a:pPr>
            <a:r>
              <a:rPr lang="en-US"/>
              <a:t> Pulse the almonds in a food processor until smooth. Add parsley, chives, oil and parmesan. Process until smooth. Season the pesto with salt and pepper. </a:t>
            </a:r>
            <a:endParaRPr lang="en-US"/>
          </a:p>
          <a:p>
            <a:pPr marL="285750" indent="-285750">
              <a:buFont typeface="Arial" panose="020B0604020202020204" pitchFamily="34" charset="0"/>
              <a:buChar char="•"/>
            </a:pPr>
            <a:r>
              <a:rPr lang="en-US"/>
              <a:t>Toss pasta and pesto in a large bowl. Add the reserved pasta cooking liquid by ¼ cupfuls until saucy. Season with additional salt pepper and sprinkle the top with parmesan. </a:t>
            </a:r>
            <a:endParaRPr lang="en-US"/>
          </a:p>
          <a:p>
            <a:pPr marL="285750" indent="-285750">
              <a:buFont typeface="Arial" panose="020B0604020202020204" pitchFamily="34" charset="0"/>
              <a:buChar char="•"/>
            </a:pPr>
            <a:r>
              <a:rPr lang="en-US"/>
              <a:t>Serve: Cover and chill pesto until ready to serve.</a:t>
            </a:r>
            <a:endParaRPr lang="en-US"/>
          </a:p>
          <a:p>
            <a:pPr marL="285750" indent="-285750">
              <a:buFont typeface="Arial" panose="020B0604020202020204" pitchFamily="34" charset="0"/>
              <a:buChar char="•"/>
            </a:pPr>
            <a:r>
              <a:rPr lang="en-US"/>
              <a:t>Tip: I find it best to let the pasta chill for at least an hour before serving that way it has completely chilled throughout. Of course if time does not permit for that it is still good either way! </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Title 7"/>
          <p:cNvSpPr>
            <a:spLocks noGrp="1"/>
          </p:cNvSpPr>
          <p:nvPr>
            <p:ph type="title"/>
          </p:nvPr>
        </p:nvSpPr>
        <p:spPr/>
        <p:txBody>
          <a:bodyPr/>
          <a:p>
            <a:endParaRPr lang="en-US"/>
          </a:p>
        </p:txBody>
      </p:sp>
      <p:sp>
        <p:nvSpPr>
          <p:cNvPr id="4" name="Rectangles 3"/>
          <p:cNvSpPr/>
          <p:nvPr/>
        </p:nvSpPr>
        <p:spPr>
          <a:xfrm>
            <a:off x="838200" y="365125"/>
            <a:ext cx="10449560" cy="61702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5" name="Text Box 4"/>
          <p:cNvSpPr txBox="1"/>
          <p:nvPr/>
        </p:nvSpPr>
        <p:spPr>
          <a:xfrm>
            <a:off x="1111250" y="530860"/>
            <a:ext cx="2527300" cy="460375"/>
          </a:xfrm>
          <a:prstGeom prst="rect">
            <a:avLst/>
          </a:prstGeom>
          <a:noFill/>
        </p:spPr>
        <p:txBody>
          <a:bodyPr wrap="none" rtlCol="0">
            <a:spAutoFit/>
          </a:bodyPr>
          <a:p>
            <a:r>
              <a:rPr lang="en-US" sz="2400" b="1">
                <a:solidFill>
                  <a:schemeClr val="accent2"/>
                </a:solidFill>
                <a:latin typeface="Corbel Light" panose="020B0303020204020204" charset="0"/>
                <a:cs typeface="Corbel Light" panose="020B0303020204020204" charset="0"/>
              </a:rPr>
              <a:t>Parsley Pesto Pasta</a:t>
            </a:r>
            <a:endParaRPr lang="en-US" sz="2400" b="1">
              <a:solidFill>
                <a:schemeClr val="accent2"/>
              </a:solidFill>
              <a:latin typeface="Corbel Light" panose="020B0303020204020204" charset="0"/>
              <a:cs typeface="Corbel Light" panose="020B0303020204020204" charset="0"/>
            </a:endParaRPr>
          </a:p>
        </p:txBody>
      </p:sp>
      <p:sp>
        <p:nvSpPr>
          <p:cNvPr id="6" name="Oval 5"/>
          <p:cNvSpPr/>
          <p:nvPr/>
        </p:nvSpPr>
        <p:spPr>
          <a:xfrm>
            <a:off x="7325995" y="1224280"/>
            <a:ext cx="3336925" cy="3056890"/>
          </a:xfrm>
          <a:prstGeom prst="ellipse">
            <a:avLst/>
          </a:prstGeom>
          <a:blipFill rotWithShape="1">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941830" y="1224280"/>
            <a:ext cx="1113155" cy="306705"/>
          </a:xfrm>
          <a:prstGeom prst="rect">
            <a:avLst/>
          </a:prstGeom>
          <a:noFill/>
        </p:spPr>
        <p:txBody>
          <a:bodyPr wrap="none" rtlCol="0">
            <a:spAutoFit/>
          </a:bodyPr>
          <a:p>
            <a:r>
              <a:rPr lang="en-US" sz="1400"/>
              <a:t>Author: John</a:t>
            </a:r>
            <a:endParaRPr lang="en-US" sz="1400"/>
          </a:p>
        </p:txBody>
      </p:sp>
      <p:sp>
        <p:nvSpPr>
          <p:cNvPr id="11" name="Text Box 10"/>
          <p:cNvSpPr txBox="1"/>
          <p:nvPr/>
        </p:nvSpPr>
        <p:spPr>
          <a:xfrm>
            <a:off x="3742690" y="1224280"/>
            <a:ext cx="962025" cy="306705"/>
          </a:xfrm>
          <a:prstGeom prst="rect">
            <a:avLst/>
          </a:prstGeom>
          <a:noFill/>
        </p:spPr>
        <p:txBody>
          <a:bodyPr wrap="none" rtlCol="0">
            <a:spAutoFit/>
          </a:bodyPr>
          <a:p>
            <a:r>
              <a:rPr lang="en-US" sz="1400"/>
              <a:t>Servings: 2</a:t>
            </a:r>
            <a:endParaRPr lang="en-US" sz="1400"/>
          </a:p>
        </p:txBody>
      </p:sp>
      <p:sp>
        <p:nvSpPr>
          <p:cNvPr id="12" name="Text Box 11"/>
          <p:cNvSpPr txBox="1"/>
          <p:nvPr/>
        </p:nvSpPr>
        <p:spPr>
          <a:xfrm>
            <a:off x="1680210" y="2152650"/>
            <a:ext cx="5736590" cy="3138170"/>
          </a:xfrm>
          <a:prstGeom prst="rect">
            <a:avLst/>
          </a:prstGeom>
          <a:noFill/>
        </p:spPr>
        <p:txBody>
          <a:bodyPr wrap="square" rtlCol="0">
            <a:spAutoFit/>
          </a:bodyPr>
          <a:p>
            <a:pPr algn="ctr"/>
            <a:r>
              <a:rPr lang="en-US">
                <a:sym typeface="+mn-ea"/>
              </a:rPr>
              <a:t>Ingredients</a:t>
            </a:r>
            <a:endParaRPr lang="en-US"/>
          </a:p>
          <a:p>
            <a:pPr algn="ctr"/>
            <a:r>
              <a:rPr lang="en-US">
                <a:sym typeface="+mn-ea"/>
              </a:rPr>
              <a:t>  </a:t>
            </a:r>
            <a:endParaRPr lang="en-US"/>
          </a:p>
          <a:p>
            <a:pPr algn="l"/>
            <a:r>
              <a:rPr lang="en-US">
                <a:sym typeface="+mn-ea"/>
              </a:rPr>
              <a:t>▢1 lb spaghetti</a:t>
            </a:r>
            <a:endParaRPr lang="en-US"/>
          </a:p>
          <a:p>
            <a:pPr algn="l"/>
            <a:r>
              <a:rPr lang="en-US">
                <a:sym typeface="+mn-ea"/>
              </a:rPr>
              <a:t>▢1/2 cup unsalted roasted almonds</a:t>
            </a:r>
            <a:endParaRPr lang="en-US"/>
          </a:p>
          <a:p>
            <a:pPr algn="l"/>
            <a:r>
              <a:rPr lang="en-US">
                <a:sym typeface="+mn-ea"/>
              </a:rPr>
              <a:t>▢4 cups packed fresh flat-leaf parsley leaves</a:t>
            </a:r>
            <a:endParaRPr lang="en-US">
              <a:sym typeface="+mn-ea"/>
            </a:endParaRPr>
          </a:p>
          <a:p>
            <a:pPr algn="l"/>
            <a:r>
              <a:rPr lang="en-US">
                <a:sym typeface="+mn-ea"/>
              </a:rPr>
              <a:t>▢3/4 cup chopped fresh chives</a:t>
            </a:r>
            <a:endParaRPr lang="en-US"/>
          </a:p>
          <a:p>
            <a:pPr algn="l"/>
            <a:r>
              <a:rPr lang="en-US">
                <a:sym typeface="+mn-ea"/>
              </a:rPr>
              <a:t>▢3/4 cup extra virgin olive oil</a:t>
            </a:r>
            <a:endParaRPr lang="en-US"/>
          </a:p>
          <a:p>
            <a:pPr algn="l"/>
            <a:r>
              <a:rPr lang="en-US">
                <a:sym typeface="+mn-ea"/>
              </a:rPr>
              <a:t>▢1/2 cup finely grated parmesan cheese</a:t>
            </a:r>
            <a:endParaRPr lang="en-US"/>
          </a:p>
          <a:p>
            <a:pPr algn="l"/>
            <a:r>
              <a:rPr lang="en-US">
                <a:sym typeface="+mn-ea"/>
              </a:rPr>
              <a:t>▢freshly ground pepper</a:t>
            </a:r>
            <a:endParaRPr lang="en-US"/>
          </a:p>
          <a:p>
            <a:pPr algn="l"/>
            <a:r>
              <a:rPr lang="en-US">
                <a:sym typeface="+mn-ea"/>
              </a:rPr>
              <a:t>▢kosher salt</a:t>
            </a:r>
            <a:endParaRPr lang="en-US"/>
          </a:p>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6" name="Rectangles 5"/>
          <p:cNvSpPr/>
          <p:nvPr/>
        </p:nvSpPr>
        <p:spPr>
          <a:xfrm>
            <a:off x="883920" y="406400"/>
            <a:ext cx="10395585" cy="305879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7" name="Text Box 6"/>
          <p:cNvSpPr txBox="1"/>
          <p:nvPr/>
        </p:nvSpPr>
        <p:spPr>
          <a:xfrm>
            <a:off x="899160" y="442595"/>
            <a:ext cx="10311765" cy="2306955"/>
          </a:xfrm>
          <a:prstGeom prst="rect">
            <a:avLst/>
          </a:prstGeom>
          <a:noFill/>
        </p:spPr>
        <p:txBody>
          <a:bodyPr wrap="square" rtlCol="0" anchor="t">
            <a:spAutoFit/>
          </a:bodyPr>
          <a:p>
            <a:r>
              <a:rPr lang="en-US"/>
              <a:t>Instructions</a:t>
            </a:r>
            <a:endParaRPr lang="en-US"/>
          </a:p>
          <a:p>
            <a:r>
              <a:rPr lang="en-US"/>
              <a:t> </a:t>
            </a:r>
            <a:endParaRPr lang="en-US"/>
          </a:p>
          <a:p>
            <a:pPr marL="342900" indent="-342900">
              <a:buFont typeface="Arial" panose="020B0604020202020204" pitchFamily="34" charset="0"/>
              <a:buAutoNum type="arabicPeriod"/>
            </a:pPr>
            <a:r>
              <a:rPr lang="en-US"/>
              <a:t>Cook pasta in a large pot until al dente. Rinse the noodles very well in cold water so that they no longer stick together. Reserve 2 cups pasta cooking liquid.</a:t>
            </a:r>
            <a:endParaRPr lang="en-US"/>
          </a:p>
          <a:p>
            <a:pPr marL="342900" indent="-342900">
              <a:buFont typeface="Arial" panose="020B0604020202020204" pitchFamily="34" charset="0"/>
              <a:buAutoNum type="arabicPeriod"/>
            </a:pPr>
            <a:r>
              <a:rPr lang="en-US"/>
              <a:t>Pulse the almonds in a food processor until smooth. Add parsley, chives, oil and parmesan. Process until smooth. Season the pesto with salt and pepper.</a:t>
            </a:r>
            <a:endParaRPr lang="en-US"/>
          </a:p>
          <a:p>
            <a:pPr marL="342900" indent="-342900">
              <a:buFont typeface="Arial" panose="020B0604020202020204" pitchFamily="34" charset="0"/>
              <a:buAutoNum type="arabicPeriod"/>
            </a:pPr>
            <a:r>
              <a:rPr lang="en-US"/>
              <a:t>Toss pasta and pesto in large bowl. Add the reserved pasta cooking liquid by ¼ cupfuls until saucy. Season with additional salt pepper and sprinkle the top with parmesan. Cover and chill pesto until ready to serve.</a:t>
            </a:r>
            <a:endParaRPr lang="en-US"/>
          </a:p>
        </p:txBody>
      </p:sp>
      <p:sp>
        <p:nvSpPr>
          <p:cNvPr id="8" name="Text Box 7"/>
          <p:cNvSpPr txBox="1"/>
          <p:nvPr/>
        </p:nvSpPr>
        <p:spPr>
          <a:xfrm>
            <a:off x="5009515" y="3781425"/>
            <a:ext cx="2172970" cy="460375"/>
          </a:xfrm>
          <a:prstGeom prst="rect">
            <a:avLst/>
          </a:prstGeom>
          <a:noFill/>
        </p:spPr>
        <p:txBody>
          <a:bodyPr wrap="none" rtlCol="0">
            <a:spAutoFit/>
          </a:bodyPr>
          <a:p>
            <a:r>
              <a:rPr lang="en-US" sz="2400" b="1"/>
              <a:t>Share the Post !</a:t>
            </a:r>
            <a:endParaRPr lang="en-US" sz="2400" b="1"/>
          </a:p>
        </p:txBody>
      </p:sp>
      <p:pic>
        <p:nvPicPr>
          <p:cNvPr id="12" name="Content Placeholder 11" descr="facebook"/>
          <p:cNvPicPr>
            <a:picLocks noChangeAspect="1"/>
          </p:cNvPicPr>
          <p:nvPr>
            <p:ph sz="half" idx="1"/>
          </p:nvPr>
        </p:nvPicPr>
        <p:blipFill>
          <a:blip r:embed="rId1"/>
          <a:stretch>
            <a:fillRect/>
          </a:stretch>
        </p:blipFill>
        <p:spPr>
          <a:xfrm>
            <a:off x="3923665" y="4608830"/>
            <a:ext cx="457200" cy="407716"/>
          </a:xfrm>
          <a:prstGeom prst="rect">
            <a:avLst/>
          </a:prstGeom>
        </p:spPr>
      </p:pic>
      <p:pic>
        <p:nvPicPr>
          <p:cNvPr id="14" name="Content Placeholder 13" descr="instagram"/>
          <p:cNvPicPr>
            <a:picLocks noChangeAspect="1"/>
          </p:cNvPicPr>
          <p:nvPr>
            <p:ph sz="half" idx="2"/>
          </p:nvPr>
        </p:nvPicPr>
        <p:blipFill>
          <a:blip r:embed="rId2"/>
          <a:stretch>
            <a:fillRect/>
          </a:stretch>
        </p:blipFill>
        <p:spPr>
          <a:xfrm>
            <a:off x="6652260" y="4609465"/>
            <a:ext cx="457200" cy="407716"/>
          </a:xfrm>
          <a:prstGeom prst="rect">
            <a:avLst/>
          </a:prstGeom>
        </p:spPr>
      </p:pic>
      <p:pic>
        <p:nvPicPr>
          <p:cNvPr id="16" name="Picture 15" descr="linkedin"/>
          <p:cNvPicPr>
            <a:picLocks noChangeAspect="1"/>
          </p:cNvPicPr>
          <p:nvPr/>
        </p:nvPicPr>
        <p:blipFill>
          <a:blip r:embed="rId3"/>
          <a:stretch>
            <a:fillRect/>
          </a:stretch>
        </p:blipFill>
        <p:spPr>
          <a:xfrm>
            <a:off x="7583805" y="4610100"/>
            <a:ext cx="457200" cy="406968"/>
          </a:xfrm>
          <a:prstGeom prst="rect">
            <a:avLst/>
          </a:prstGeom>
        </p:spPr>
      </p:pic>
      <p:pic>
        <p:nvPicPr>
          <p:cNvPr id="17" name="Picture 16" descr="pinterest"/>
          <p:cNvPicPr>
            <a:picLocks noChangeAspect="1"/>
          </p:cNvPicPr>
          <p:nvPr/>
        </p:nvPicPr>
        <p:blipFill>
          <a:blip r:embed="rId4"/>
          <a:stretch>
            <a:fillRect/>
          </a:stretch>
        </p:blipFill>
        <p:spPr>
          <a:xfrm>
            <a:off x="5720715" y="4609465"/>
            <a:ext cx="457200" cy="406951"/>
          </a:xfrm>
          <a:prstGeom prst="rect">
            <a:avLst/>
          </a:prstGeom>
        </p:spPr>
      </p:pic>
      <p:pic>
        <p:nvPicPr>
          <p:cNvPr id="18" name="Picture 17" descr="twitter"/>
          <p:cNvPicPr>
            <a:picLocks noChangeAspect="1"/>
          </p:cNvPicPr>
          <p:nvPr/>
        </p:nvPicPr>
        <p:blipFill>
          <a:blip r:embed="rId5"/>
          <a:stretch>
            <a:fillRect/>
          </a:stretch>
        </p:blipFill>
        <p:spPr>
          <a:xfrm>
            <a:off x="4822190" y="4609465"/>
            <a:ext cx="457200" cy="4069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4" name="Text Box 3"/>
          <p:cNvSpPr txBox="1"/>
          <p:nvPr/>
        </p:nvSpPr>
        <p:spPr>
          <a:xfrm>
            <a:off x="684530" y="532765"/>
            <a:ext cx="2815590" cy="460375"/>
          </a:xfrm>
          <a:prstGeom prst="rect">
            <a:avLst/>
          </a:prstGeom>
          <a:noFill/>
        </p:spPr>
        <p:txBody>
          <a:bodyPr wrap="none" rtlCol="0">
            <a:spAutoFit/>
          </a:bodyPr>
          <a:p>
            <a:pPr algn="l"/>
            <a:r>
              <a:rPr lang="en-US" sz="2400" u="sng">
                <a:solidFill>
                  <a:schemeClr val="accent2"/>
                </a:solidFill>
              </a:rPr>
              <a:t>My Favourite Recipes</a:t>
            </a:r>
            <a:endParaRPr lang="en-US" sz="2400" u="sng">
              <a:solidFill>
                <a:schemeClr val="accent2"/>
              </a:solidFill>
            </a:endParaRPr>
          </a:p>
        </p:txBody>
      </p:sp>
      <p:sp>
        <p:nvSpPr>
          <p:cNvPr id="9" name="Rectangles 8"/>
          <p:cNvSpPr/>
          <p:nvPr/>
        </p:nvSpPr>
        <p:spPr>
          <a:xfrm>
            <a:off x="1085215" y="1292860"/>
            <a:ext cx="4051300" cy="4867275"/>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pic>
        <p:nvPicPr>
          <p:cNvPr id="14" name="Content Placeholder 13" descr="avocado egg toast"/>
          <p:cNvPicPr>
            <a:picLocks noChangeAspect="1"/>
          </p:cNvPicPr>
          <p:nvPr>
            <p:ph sz="half" idx="1"/>
          </p:nvPr>
        </p:nvPicPr>
        <p:blipFill>
          <a:blip r:embed="rId1"/>
          <a:stretch>
            <a:fillRect/>
          </a:stretch>
        </p:blipFill>
        <p:spPr>
          <a:xfrm>
            <a:off x="5788660" y="3911600"/>
            <a:ext cx="2430780" cy="1552575"/>
          </a:xfrm>
          <a:prstGeom prst="rect">
            <a:avLst/>
          </a:prstGeom>
        </p:spPr>
      </p:pic>
      <p:pic>
        <p:nvPicPr>
          <p:cNvPr id="16" name="Content Placeholder 15" descr="appetizer"/>
          <p:cNvPicPr>
            <a:picLocks noChangeAspect="1"/>
          </p:cNvPicPr>
          <p:nvPr>
            <p:ph sz="half" idx="2"/>
          </p:nvPr>
        </p:nvPicPr>
        <p:blipFill>
          <a:blip r:embed="rId2"/>
          <a:stretch>
            <a:fillRect/>
          </a:stretch>
        </p:blipFill>
        <p:spPr>
          <a:xfrm>
            <a:off x="5820410" y="1275715"/>
            <a:ext cx="2367915" cy="1790700"/>
          </a:xfrm>
          <a:prstGeom prst="rect">
            <a:avLst/>
          </a:prstGeom>
        </p:spPr>
      </p:pic>
      <p:pic>
        <p:nvPicPr>
          <p:cNvPr id="18" name="Picture 17" descr="healthy-banana-muffins-9-220x220 (1)"/>
          <p:cNvPicPr>
            <a:picLocks noChangeAspect="1"/>
          </p:cNvPicPr>
          <p:nvPr/>
        </p:nvPicPr>
        <p:blipFill>
          <a:blip r:embed="rId3"/>
          <a:stretch>
            <a:fillRect/>
          </a:stretch>
        </p:blipFill>
        <p:spPr>
          <a:xfrm>
            <a:off x="1161415" y="1359535"/>
            <a:ext cx="3882390" cy="2319020"/>
          </a:xfrm>
          <a:prstGeom prst="rect">
            <a:avLst/>
          </a:prstGeom>
        </p:spPr>
      </p:pic>
      <p:pic>
        <p:nvPicPr>
          <p:cNvPr id="19" name="Picture 18" descr="pad thai"/>
          <p:cNvPicPr>
            <a:picLocks noChangeAspect="1"/>
          </p:cNvPicPr>
          <p:nvPr/>
        </p:nvPicPr>
        <p:blipFill>
          <a:blip r:embed="rId4"/>
          <a:stretch>
            <a:fillRect/>
          </a:stretch>
        </p:blipFill>
        <p:spPr>
          <a:xfrm>
            <a:off x="8811895" y="1275080"/>
            <a:ext cx="2555875" cy="1790700"/>
          </a:xfrm>
          <a:prstGeom prst="rect">
            <a:avLst/>
          </a:prstGeom>
        </p:spPr>
      </p:pic>
      <p:pic>
        <p:nvPicPr>
          <p:cNvPr id="27" name="Picture 26" descr="chicken tacos"/>
          <p:cNvPicPr>
            <a:picLocks noChangeAspect="1"/>
          </p:cNvPicPr>
          <p:nvPr/>
        </p:nvPicPr>
        <p:blipFill>
          <a:blip r:embed="rId5"/>
          <a:stretch>
            <a:fillRect/>
          </a:stretch>
        </p:blipFill>
        <p:spPr>
          <a:xfrm>
            <a:off x="8813165" y="3916045"/>
            <a:ext cx="2554605" cy="1547495"/>
          </a:xfrm>
          <a:prstGeom prst="rect">
            <a:avLst/>
          </a:prstGeom>
        </p:spPr>
      </p:pic>
      <p:sp>
        <p:nvSpPr>
          <p:cNvPr id="21" name="Text Box 20"/>
          <p:cNvSpPr txBox="1"/>
          <p:nvPr/>
        </p:nvSpPr>
        <p:spPr>
          <a:xfrm>
            <a:off x="5820410" y="3066415"/>
            <a:ext cx="681355"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Snacks</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22" name="Text Box 21"/>
          <p:cNvSpPr txBox="1"/>
          <p:nvPr/>
        </p:nvSpPr>
        <p:spPr>
          <a:xfrm>
            <a:off x="8872220" y="3066415"/>
            <a:ext cx="592455"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Lunch</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26" name="Text Box 25"/>
          <p:cNvSpPr txBox="1"/>
          <p:nvPr/>
        </p:nvSpPr>
        <p:spPr>
          <a:xfrm>
            <a:off x="5756910" y="5464810"/>
            <a:ext cx="897255"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Breakfast</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28" name="Text Box 27"/>
          <p:cNvSpPr txBox="1"/>
          <p:nvPr/>
        </p:nvSpPr>
        <p:spPr>
          <a:xfrm>
            <a:off x="8812530" y="5464810"/>
            <a:ext cx="892810"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Appetizer</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29" name="Text Box 28"/>
          <p:cNvSpPr txBox="1"/>
          <p:nvPr/>
        </p:nvSpPr>
        <p:spPr>
          <a:xfrm>
            <a:off x="1310005" y="3960495"/>
            <a:ext cx="752475"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Dessert</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30" name="Text Box 29"/>
          <p:cNvSpPr txBox="1"/>
          <p:nvPr/>
        </p:nvSpPr>
        <p:spPr>
          <a:xfrm>
            <a:off x="1310005" y="4236085"/>
            <a:ext cx="3610610" cy="1753235"/>
          </a:xfrm>
          <a:prstGeom prst="rect">
            <a:avLst/>
          </a:prstGeom>
          <a:noFill/>
        </p:spPr>
        <p:txBody>
          <a:bodyPr wrap="square" rtlCol="0">
            <a:spAutoFit/>
          </a:bodyPr>
          <a:p>
            <a:pPr algn="l"/>
            <a:r>
              <a:rPr lang="en-US"/>
              <a:t>These muffins use maple syrup instead of sugar, which make them less processed and contain more vitamins and nutrients.</a:t>
            </a:r>
            <a:endParaRPr lang="en-US"/>
          </a:p>
          <a:p>
            <a:pPr algn="l"/>
            <a:r>
              <a:rPr lang="en-US"/>
              <a:t>Eggs provide fats and choline for brain and cognitive development.</a:t>
            </a:r>
            <a:endParaRPr lang="en-US"/>
          </a:p>
        </p:txBody>
      </p:sp>
      <p:sp>
        <p:nvSpPr>
          <p:cNvPr id="31" name="Text Box 30"/>
          <p:cNvSpPr txBox="1"/>
          <p:nvPr/>
        </p:nvSpPr>
        <p:spPr>
          <a:xfrm>
            <a:off x="5757545" y="3336290"/>
            <a:ext cx="1482090" cy="337185"/>
          </a:xfrm>
          <a:prstGeom prst="rect">
            <a:avLst/>
          </a:prstGeom>
          <a:noFill/>
        </p:spPr>
        <p:txBody>
          <a:bodyPr wrap="none" rtlCol="0">
            <a:spAutoFit/>
          </a:bodyPr>
          <a:p>
            <a:r>
              <a:rPr lang="en-US" sz="1600">
                <a:cs typeface="+mn-lt"/>
              </a:rPr>
              <a:t>Veg Spring Rolls</a:t>
            </a:r>
            <a:endParaRPr lang="en-US" sz="1600">
              <a:cs typeface="+mn-lt"/>
            </a:endParaRPr>
          </a:p>
        </p:txBody>
      </p:sp>
      <p:sp>
        <p:nvSpPr>
          <p:cNvPr id="32" name="Text Box 31"/>
          <p:cNvSpPr txBox="1"/>
          <p:nvPr/>
        </p:nvSpPr>
        <p:spPr>
          <a:xfrm>
            <a:off x="8812530" y="3341370"/>
            <a:ext cx="1607185" cy="337185"/>
          </a:xfrm>
          <a:prstGeom prst="rect">
            <a:avLst/>
          </a:prstGeom>
          <a:noFill/>
        </p:spPr>
        <p:txBody>
          <a:bodyPr wrap="none" rtlCol="0">
            <a:spAutoFit/>
          </a:bodyPr>
          <a:p>
            <a:r>
              <a:rPr lang="en-US" sz="1600">
                <a:cs typeface="+mn-lt"/>
              </a:rPr>
              <a:t>Pad Thai Noodles</a:t>
            </a:r>
            <a:endParaRPr lang="en-US" sz="1600">
              <a:cs typeface="+mn-lt"/>
            </a:endParaRPr>
          </a:p>
        </p:txBody>
      </p:sp>
      <p:sp>
        <p:nvSpPr>
          <p:cNvPr id="33" name="Text Box 32"/>
          <p:cNvSpPr txBox="1"/>
          <p:nvPr/>
        </p:nvSpPr>
        <p:spPr>
          <a:xfrm>
            <a:off x="5757545" y="5822950"/>
            <a:ext cx="1702435" cy="337185"/>
          </a:xfrm>
          <a:prstGeom prst="rect">
            <a:avLst/>
          </a:prstGeom>
          <a:noFill/>
        </p:spPr>
        <p:txBody>
          <a:bodyPr wrap="none" rtlCol="0">
            <a:spAutoFit/>
          </a:bodyPr>
          <a:p>
            <a:r>
              <a:rPr lang="en-US" sz="1600">
                <a:cs typeface="+mn-lt"/>
              </a:rPr>
              <a:t>Avocado Egg Toast</a:t>
            </a:r>
            <a:endParaRPr lang="en-US" sz="1600">
              <a:cs typeface="+mn-lt"/>
            </a:endParaRPr>
          </a:p>
        </p:txBody>
      </p:sp>
      <p:sp>
        <p:nvSpPr>
          <p:cNvPr id="35" name="Text Box 34"/>
          <p:cNvSpPr txBox="1"/>
          <p:nvPr/>
        </p:nvSpPr>
        <p:spPr>
          <a:xfrm>
            <a:off x="8812530" y="5805805"/>
            <a:ext cx="1319530" cy="337185"/>
          </a:xfrm>
          <a:prstGeom prst="rect">
            <a:avLst/>
          </a:prstGeom>
          <a:noFill/>
        </p:spPr>
        <p:txBody>
          <a:bodyPr wrap="none" rtlCol="0">
            <a:spAutoFit/>
          </a:bodyPr>
          <a:p>
            <a:r>
              <a:rPr lang="en-US" sz="1600">
                <a:cs typeface="+mn-lt"/>
              </a:rPr>
              <a:t>Chicken Tacos</a:t>
            </a:r>
            <a:endParaRPr lang="en-US" sz="1600">
              <a:cs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 name="Text Box 3"/>
          <p:cNvSpPr txBox="1"/>
          <p:nvPr/>
        </p:nvSpPr>
        <p:spPr>
          <a:xfrm>
            <a:off x="353695" y="350520"/>
            <a:ext cx="3284220" cy="460375"/>
          </a:xfrm>
          <a:prstGeom prst="rect">
            <a:avLst/>
          </a:prstGeom>
          <a:noFill/>
        </p:spPr>
        <p:txBody>
          <a:bodyPr wrap="none" rtlCol="0">
            <a:spAutoFit/>
          </a:bodyPr>
          <a:p>
            <a:r>
              <a:rPr lang="en-US" sz="2400" b="1" u="sng">
                <a:solidFill>
                  <a:schemeClr val="accent2">
                    <a:lumMod val="75000"/>
                  </a:schemeClr>
                </a:solidFill>
                <a:latin typeface="Comic Sans MS" panose="030F0702030302020204" charset="0"/>
                <a:cs typeface="Comic Sans MS" panose="030F0702030302020204" charset="0"/>
              </a:rPr>
              <a:t>SUMMER </a:t>
            </a:r>
            <a:r>
              <a:rPr lang="en-US" sz="2400" b="1" u="sng">
                <a:latin typeface="Comic Sans MS" panose="030F0702030302020204" charset="0"/>
                <a:cs typeface="Comic Sans MS" panose="030F0702030302020204" charset="0"/>
              </a:rPr>
              <a:t>DELIGHTS</a:t>
            </a:r>
            <a:endParaRPr lang="en-US" sz="2400" b="1" u="sng">
              <a:latin typeface="Comic Sans MS" panose="030F0702030302020204" charset="0"/>
              <a:cs typeface="Comic Sans MS" panose="030F0702030302020204" charset="0"/>
            </a:endParaRPr>
          </a:p>
        </p:txBody>
      </p:sp>
      <p:sp>
        <p:nvSpPr>
          <p:cNvPr id="5" name="Rectangles 4"/>
          <p:cNvSpPr/>
          <p:nvPr/>
        </p:nvSpPr>
        <p:spPr>
          <a:xfrm>
            <a:off x="396240" y="1193800"/>
            <a:ext cx="3515360" cy="526288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6" name="Rectangles 5"/>
          <p:cNvSpPr/>
          <p:nvPr/>
        </p:nvSpPr>
        <p:spPr>
          <a:xfrm>
            <a:off x="4130040" y="1193800"/>
            <a:ext cx="3515360" cy="526288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pic>
        <p:nvPicPr>
          <p:cNvPr id="7" name="Content Placeholder 6" descr="avocado egg toast"/>
          <p:cNvPicPr>
            <a:picLocks noChangeAspect="1"/>
          </p:cNvPicPr>
          <p:nvPr>
            <p:ph sz="half" idx="1"/>
          </p:nvPr>
        </p:nvPicPr>
        <p:blipFill>
          <a:blip r:embed="rId1"/>
          <a:stretch>
            <a:fillRect/>
          </a:stretch>
        </p:blipFill>
        <p:spPr>
          <a:xfrm>
            <a:off x="525780" y="1273810"/>
            <a:ext cx="3255645" cy="3142615"/>
          </a:xfrm>
          <a:prstGeom prst="rect">
            <a:avLst/>
          </a:prstGeom>
        </p:spPr>
      </p:pic>
      <p:pic>
        <p:nvPicPr>
          <p:cNvPr id="9" name="Content Placeholder 8" descr="lemon rice"/>
          <p:cNvPicPr>
            <a:picLocks noChangeAspect="1"/>
          </p:cNvPicPr>
          <p:nvPr>
            <p:ph sz="half" idx="2"/>
          </p:nvPr>
        </p:nvPicPr>
        <p:blipFill>
          <a:blip r:embed="rId2"/>
          <a:stretch>
            <a:fillRect/>
          </a:stretch>
        </p:blipFill>
        <p:spPr>
          <a:xfrm>
            <a:off x="4249420" y="1273810"/>
            <a:ext cx="3276600" cy="3142615"/>
          </a:xfrm>
          <a:prstGeom prst="rect">
            <a:avLst/>
          </a:prstGeom>
        </p:spPr>
      </p:pic>
      <p:sp>
        <p:nvSpPr>
          <p:cNvPr id="11" name="Text Box 10"/>
          <p:cNvSpPr txBox="1"/>
          <p:nvPr/>
        </p:nvSpPr>
        <p:spPr>
          <a:xfrm>
            <a:off x="525780" y="4536440"/>
            <a:ext cx="1012825" cy="306705"/>
          </a:xfrm>
          <a:prstGeom prst="rect">
            <a:avLst/>
          </a:prstGeom>
          <a:noFill/>
        </p:spPr>
        <p:txBody>
          <a:bodyPr wrap="none" rtlCol="0">
            <a:spAutoFit/>
          </a:bodyPr>
          <a:p>
            <a:r>
              <a:rPr lang="en-US" sz="1400">
                <a:solidFill>
                  <a:schemeClr val="accent2">
                    <a:lumMod val="75000"/>
                  </a:schemeClr>
                </a:solidFill>
                <a:latin typeface="Comic Sans MS" panose="030F0702030302020204" charset="0"/>
                <a:cs typeface="Comic Sans MS" panose="030F0702030302020204" charset="0"/>
              </a:rPr>
              <a:t>Appetizer</a:t>
            </a:r>
            <a:endParaRPr lang="en-US" sz="1400">
              <a:solidFill>
                <a:schemeClr val="accent2">
                  <a:lumMod val="75000"/>
                </a:schemeClr>
              </a:solidFill>
              <a:latin typeface="Comic Sans MS" panose="030F0702030302020204" charset="0"/>
              <a:cs typeface="Comic Sans MS" panose="030F0702030302020204" charset="0"/>
            </a:endParaRPr>
          </a:p>
        </p:txBody>
      </p:sp>
      <p:sp>
        <p:nvSpPr>
          <p:cNvPr id="12" name="Text Box 11"/>
          <p:cNvSpPr txBox="1"/>
          <p:nvPr/>
        </p:nvSpPr>
        <p:spPr>
          <a:xfrm>
            <a:off x="4249420" y="4536440"/>
            <a:ext cx="532765" cy="306705"/>
          </a:xfrm>
          <a:prstGeom prst="rect">
            <a:avLst/>
          </a:prstGeom>
          <a:noFill/>
        </p:spPr>
        <p:txBody>
          <a:bodyPr wrap="none" rtlCol="0">
            <a:spAutoFit/>
          </a:bodyPr>
          <a:p>
            <a:r>
              <a:rPr lang="en-US" sz="1400">
                <a:solidFill>
                  <a:schemeClr val="accent2">
                    <a:lumMod val="75000"/>
                  </a:schemeClr>
                </a:solidFill>
                <a:latin typeface="Comic Sans MS" panose="030F0702030302020204" charset="0"/>
                <a:cs typeface="Comic Sans MS" panose="030F0702030302020204" charset="0"/>
              </a:rPr>
              <a:t>Rice</a:t>
            </a:r>
            <a:endParaRPr lang="en-US" sz="1400">
              <a:solidFill>
                <a:schemeClr val="accent2">
                  <a:lumMod val="75000"/>
                </a:schemeClr>
              </a:solidFill>
              <a:latin typeface="Comic Sans MS" panose="030F0702030302020204" charset="0"/>
              <a:cs typeface="Comic Sans MS" panose="030F0702030302020204" charset="0"/>
            </a:endParaRPr>
          </a:p>
        </p:txBody>
      </p:sp>
      <p:sp>
        <p:nvSpPr>
          <p:cNvPr id="13" name="Text Box 12"/>
          <p:cNvSpPr txBox="1"/>
          <p:nvPr/>
        </p:nvSpPr>
        <p:spPr>
          <a:xfrm>
            <a:off x="525780" y="4879340"/>
            <a:ext cx="2734945" cy="460375"/>
          </a:xfrm>
          <a:prstGeom prst="rect">
            <a:avLst/>
          </a:prstGeom>
          <a:noFill/>
        </p:spPr>
        <p:txBody>
          <a:bodyPr wrap="none" rtlCol="0">
            <a:spAutoFit/>
          </a:bodyPr>
          <a:p>
            <a:r>
              <a:rPr lang="en-US" sz="2400">
                <a:latin typeface="Georgia" panose="02040502050405020303" charset="0"/>
                <a:cs typeface="Georgia" panose="02040502050405020303" charset="0"/>
              </a:rPr>
              <a:t>Avocado Egg Toast</a:t>
            </a:r>
            <a:endParaRPr lang="en-US" sz="2400">
              <a:latin typeface="Georgia" panose="02040502050405020303" charset="0"/>
              <a:cs typeface="Georgia" panose="02040502050405020303" charset="0"/>
            </a:endParaRPr>
          </a:p>
        </p:txBody>
      </p:sp>
      <p:sp>
        <p:nvSpPr>
          <p:cNvPr id="14" name="Text Box 13"/>
          <p:cNvSpPr txBox="1"/>
          <p:nvPr/>
        </p:nvSpPr>
        <p:spPr>
          <a:xfrm>
            <a:off x="4249420" y="4879340"/>
            <a:ext cx="1790700" cy="460375"/>
          </a:xfrm>
          <a:prstGeom prst="rect">
            <a:avLst/>
          </a:prstGeom>
          <a:noFill/>
        </p:spPr>
        <p:txBody>
          <a:bodyPr wrap="none" rtlCol="0">
            <a:spAutoFit/>
          </a:bodyPr>
          <a:p>
            <a:r>
              <a:rPr lang="en-US" sz="2400">
                <a:latin typeface="Georgia" panose="02040502050405020303" charset="0"/>
                <a:cs typeface="Georgia" panose="02040502050405020303" charset="0"/>
              </a:rPr>
              <a:t>Lemon Rice</a:t>
            </a:r>
            <a:endParaRPr lang="en-US" sz="2400">
              <a:latin typeface="Georgia" panose="02040502050405020303" charset="0"/>
              <a:cs typeface="Georgia" panose="02040502050405020303" charset="0"/>
            </a:endParaRPr>
          </a:p>
        </p:txBody>
      </p:sp>
      <p:sp>
        <p:nvSpPr>
          <p:cNvPr id="15" name="Text Box 14"/>
          <p:cNvSpPr txBox="1"/>
          <p:nvPr/>
        </p:nvSpPr>
        <p:spPr>
          <a:xfrm>
            <a:off x="853440" y="5710555"/>
            <a:ext cx="749300" cy="306705"/>
          </a:xfrm>
          <a:prstGeom prst="rect">
            <a:avLst/>
          </a:prstGeom>
          <a:noFill/>
        </p:spPr>
        <p:txBody>
          <a:bodyPr wrap="none" rtlCol="0">
            <a:spAutoFit/>
          </a:bodyPr>
          <a:p>
            <a:r>
              <a:rPr lang="en-US" sz="1400"/>
              <a:t>10 mins</a:t>
            </a:r>
            <a:endParaRPr lang="en-US" sz="1400"/>
          </a:p>
        </p:txBody>
      </p:sp>
      <p:pic>
        <p:nvPicPr>
          <p:cNvPr id="16" name="Picture 15" descr="stopwatch"/>
          <p:cNvPicPr>
            <a:picLocks noChangeAspect="1"/>
          </p:cNvPicPr>
          <p:nvPr/>
        </p:nvPicPr>
        <p:blipFill>
          <a:blip r:embed="rId3"/>
          <a:stretch>
            <a:fillRect/>
          </a:stretch>
        </p:blipFill>
        <p:spPr>
          <a:xfrm>
            <a:off x="640080" y="5788025"/>
            <a:ext cx="164592" cy="164592"/>
          </a:xfrm>
          <a:prstGeom prst="rect">
            <a:avLst/>
          </a:prstGeom>
        </p:spPr>
      </p:pic>
      <p:sp>
        <p:nvSpPr>
          <p:cNvPr id="17" name="Text Box 16"/>
          <p:cNvSpPr txBox="1"/>
          <p:nvPr/>
        </p:nvSpPr>
        <p:spPr>
          <a:xfrm>
            <a:off x="4495800" y="5710555"/>
            <a:ext cx="749300" cy="306705"/>
          </a:xfrm>
          <a:prstGeom prst="rect">
            <a:avLst/>
          </a:prstGeom>
          <a:noFill/>
        </p:spPr>
        <p:txBody>
          <a:bodyPr wrap="none" rtlCol="0">
            <a:spAutoFit/>
          </a:bodyPr>
          <a:p>
            <a:r>
              <a:rPr lang="en-US" sz="1400"/>
              <a:t>15 mins</a:t>
            </a:r>
            <a:endParaRPr lang="en-US" sz="1400"/>
          </a:p>
        </p:txBody>
      </p:sp>
      <p:pic>
        <p:nvPicPr>
          <p:cNvPr id="18" name="Picture 17" descr="stopwatch"/>
          <p:cNvPicPr>
            <a:picLocks noChangeAspect="1"/>
          </p:cNvPicPr>
          <p:nvPr/>
        </p:nvPicPr>
        <p:blipFill>
          <a:blip r:embed="rId3"/>
          <a:stretch>
            <a:fillRect/>
          </a:stretch>
        </p:blipFill>
        <p:spPr>
          <a:xfrm>
            <a:off x="4331335" y="5788025"/>
            <a:ext cx="164592" cy="164592"/>
          </a:xfrm>
          <a:prstGeom prst="rect">
            <a:avLst/>
          </a:prstGeom>
        </p:spPr>
      </p:pic>
      <p:pic>
        <p:nvPicPr>
          <p:cNvPr id="20" name="Picture 19" descr="rating"/>
          <p:cNvPicPr>
            <a:picLocks noChangeAspect="1"/>
          </p:cNvPicPr>
          <p:nvPr/>
        </p:nvPicPr>
        <p:blipFill>
          <a:blip r:embed="rId4"/>
          <a:stretch>
            <a:fillRect/>
          </a:stretch>
        </p:blipFill>
        <p:spPr>
          <a:xfrm>
            <a:off x="6510020" y="5527675"/>
            <a:ext cx="685800" cy="685800"/>
          </a:xfrm>
          <a:prstGeom prst="rect">
            <a:avLst/>
          </a:prstGeom>
        </p:spPr>
      </p:pic>
      <p:pic>
        <p:nvPicPr>
          <p:cNvPr id="21" name="Picture 20" descr="rating (1)"/>
          <p:cNvPicPr>
            <a:picLocks noChangeAspect="1"/>
          </p:cNvPicPr>
          <p:nvPr/>
        </p:nvPicPr>
        <p:blipFill>
          <a:blip r:embed="rId5"/>
          <a:stretch>
            <a:fillRect/>
          </a:stretch>
        </p:blipFill>
        <p:spPr>
          <a:xfrm>
            <a:off x="2857500" y="5518150"/>
            <a:ext cx="685800" cy="685800"/>
          </a:xfrm>
          <a:prstGeom prst="rect">
            <a:avLst/>
          </a:prstGeom>
        </p:spPr>
      </p:pic>
      <p:sp>
        <p:nvSpPr>
          <p:cNvPr id="22" name="Text Box 21"/>
          <p:cNvSpPr txBox="1"/>
          <p:nvPr/>
        </p:nvSpPr>
        <p:spPr>
          <a:xfrm>
            <a:off x="8615680" y="396875"/>
            <a:ext cx="2522220" cy="368300"/>
          </a:xfrm>
          <a:prstGeom prst="rect">
            <a:avLst/>
          </a:prstGeom>
          <a:noFill/>
        </p:spPr>
        <p:txBody>
          <a:bodyPr wrap="none" rtlCol="0">
            <a:spAutoFit/>
          </a:bodyPr>
          <a:p>
            <a:r>
              <a:rPr lang="en-US" u="sng">
                <a:solidFill>
                  <a:schemeClr val="accent2">
                    <a:lumMod val="75000"/>
                  </a:schemeClr>
                </a:solidFill>
              </a:rPr>
              <a:t>View All Summer Recipes</a:t>
            </a:r>
            <a:endParaRPr lang="en-US" u="sng">
              <a:solidFill>
                <a:schemeClr val="accent2">
                  <a:lumMod val="75000"/>
                </a:schemeClr>
              </a:solidFill>
            </a:endParaRPr>
          </a:p>
        </p:txBody>
      </p:sp>
      <p:pic>
        <p:nvPicPr>
          <p:cNvPr id="23" name="Picture 22" descr="fresh fruit salad"/>
          <p:cNvPicPr>
            <a:picLocks noChangeAspect="1"/>
          </p:cNvPicPr>
          <p:nvPr/>
        </p:nvPicPr>
        <p:blipFill>
          <a:blip r:embed="rId6"/>
          <a:stretch>
            <a:fillRect/>
          </a:stretch>
        </p:blipFill>
        <p:spPr>
          <a:xfrm>
            <a:off x="7963535" y="3857625"/>
            <a:ext cx="1387475" cy="1226820"/>
          </a:xfrm>
          <a:prstGeom prst="rect">
            <a:avLst/>
          </a:prstGeom>
        </p:spPr>
      </p:pic>
      <p:pic>
        <p:nvPicPr>
          <p:cNvPr id="24" name="Picture 23" descr="masala chaas"/>
          <p:cNvPicPr>
            <a:picLocks noChangeAspect="1"/>
          </p:cNvPicPr>
          <p:nvPr/>
        </p:nvPicPr>
        <p:blipFill>
          <a:blip r:embed="rId7"/>
          <a:stretch>
            <a:fillRect/>
          </a:stretch>
        </p:blipFill>
        <p:spPr>
          <a:xfrm>
            <a:off x="7994015" y="5292090"/>
            <a:ext cx="1381760" cy="1137920"/>
          </a:xfrm>
          <a:prstGeom prst="rect">
            <a:avLst/>
          </a:prstGeom>
        </p:spPr>
      </p:pic>
      <p:pic>
        <p:nvPicPr>
          <p:cNvPr id="25" name="Picture 24" descr="oats bowl"/>
          <p:cNvPicPr>
            <a:picLocks noChangeAspect="1"/>
          </p:cNvPicPr>
          <p:nvPr/>
        </p:nvPicPr>
        <p:blipFill>
          <a:blip r:embed="rId8"/>
          <a:stretch>
            <a:fillRect/>
          </a:stretch>
        </p:blipFill>
        <p:spPr>
          <a:xfrm>
            <a:off x="7994015" y="1193800"/>
            <a:ext cx="1342390" cy="1165860"/>
          </a:xfrm>
          <a:prstGeom prst="rect">
            <a:avLst/>
          </a:prstGeom>
        </p:spPr>
      </p:pic>
      <p:pic>
        <p:nvPicPr>
          <p:cNvPr id="26" name="Picture 25" descr="Zucchini-Soup-0603-268x370 (1)"/>
          <p:cNvPicPr>
            <a:picLocks noChangeAspect="1"/>
          </p:cNvPicPr>
          <p:nvPr/>
        </p:nvPicPr>
        <p:blipFill>
          <a:blip r:embed="rId9"/>
          <a:stretch>
            <a:fillRect/>
          </a:stretch>
        </p:blipFill>
        <p:spPr>
          <a:xfrm>
            <a:off x="7994015" y="2498725"/>
            <a:ext cx="1364615" cy="1151255"/>
          </a:xfrm>
          <a:prstGeom prst="rect">
            <a:avLst/>
          </a:prstGeom>
        </p:spPr>
      </p:pic>
      <p:sp>
        <p:nvSpPr>
          <p:cNvPr id="27" name="Text Box 26"/>
          <p:cNvSpPr txBox="1"/>
          <p:nvPr/>
        </p:nvSpPr>
        <p:spPr>
          <a:xfrm>
            <a:off x="9457055" y="1899285"/>
            <a:ext cx="1322070" cy="398780"/>
          </a:xfrm>
          <a:prstGeom prst="rect">
            <a:avLst/>
          </a:prstGeom>
          <a:noFill/>
        </p:spPr>
        <p:txBody>
          <a:bodyPr wrap="none" rtlCol="0">
            <a:spAutoFit/>
          </a:bodyPr>
          <a:p>
            <a:r>
              <a:rPr lang="en-US" sz="2000">
                <a:latin typeface="Georgia" panose="02040502050405020303" charset="0"/>
                <a:cs typeface="Georgia" panose="02040502050405020303" charset="0"/>
              </a:rPr>
              <a:t>Oats Bowl</a:t>
            </a:r>
            <a:endParaRPr lang="en-US" sz="2000">
              <a:latin typeface="Georgia" panose="02040502050405020303" charset="0"/>
              <a:cs typeface="Georgia" panose="02040502050405020303" charset="0"/>
            </a:endParaRPr>
          </a:p>
        </p:txBody>
      </p:sp>
      <p:sp>
        <p:nvSpPr>
          <p:cNvPr id="28" name="Text Box 27"/>
          <p:cNvSpPr txBox="1"/>
          <p:nvPr/>
        </p:nvSpPr>
        <p:spPr>
          <a:xfrm>
            <a:off x="9457055" y="1623695"/>
            <a:ext cx="1016000" cy="306705"/>
          </a:xfrm>
          <a:prstGeom prst="rect">
            <a:avLst/>
          </a:prstGeom>
          <a:noFill/>
        </p:spPr>
        <p:txBody>
          <a:bodyPr wrap="none" rtlCol="0">
            <a:spAutoFit/>
          </a:bodyPr>
          <a:p>
            <a:r>
              <a:rPr lang="en-US" sz="1400">
                <a:solidFill>
                  <a:schemeClr val="accent2">
                    <a:lumMod val="75000"/>
                  </a:schemeClr>
                </a:solidFill>
                <a:latin typeface="Comic Sans MS" panose="030F0702030302020204" charset="0"/>
                <a:cs typeface="Comic Sans MS" panose="030F0702030302020204" charset="0"/>
              </a:rPr>
              <a:t>Breakfast</a:t>
            </a:r>
            <a:endParaRPr lang="en-US" sz="1400">
              <a:solidFill>
                <a:schemeClr val="accent2">
                  <a:lumMod val="75000"/>
                </a:schemeClr>
              </a:solidFill>
              <a:latin typeface="Comic Sans MS" panose="030F0702030302020204" charset="0"/>
              <a:cs typeface="Comic Sans MS" panose="030F0702030302020204" charset="0"/>
            </a:endParaRPr>
          </a:p>
        </p:txBody>
      </p:sp>
      <p:sp>
        <p:nvSpPr>
          <p:cNvPr id="29" name="Text Box 28"/>
          <p:cNvSpPr txBox="1"/>
          <p:nvPr/>
        </p:nvSpPr>
        <p:spPr>
          <a:xfrm>
            <a:off x="9457055" y="3229610"/>
            <a:ext cx="1791335" cy="398780"/>
          </a:xfrm>
          <a:prstGeom prst="rect">
            <a:avLst/>
          </a:prstGeom>
          <a:noFill/>
        </p:spPr>
        <p:txBody>
          <a:bodyPr wrap="none" rtlCol="0">
            <a:spAutoFit/>
          </a:bodyPr>
          <a:p>
            <a:r>
              <a:rPr lang="en-US" sz="2000">
                <a:latin typeface="Georgia" panose="02040502050405020303" charset="0"/>
                <a:cs typeface="Georgia" panose="02040502050405020303" charset="0"/>
              </a:rPr>
              <a:t>Zucchini Soup</a:t>
            </a:r>
            <a:endParaRPr lang="en-US" sz="2000">
              <a:latin typeface="Georgia" panose="02040502050405020303" charset="0"/>
              <a:cs typeface="Georgia" panose="02040502050405020303" charset="0"/>
            </a:endParaRPr>
          </a:p>
        </p:txBody>
      </p:sp>
      <p:sp>
        <p:nvSpPr>
          <p:cNvPr id="30" name="Text Box 29"/>
          <p:cNvSpPr txBox="1"/>
          <p:nvPr/>
        </p:nvSpPr>
        <p:spPr>
          <a:xfrm>
            <a:off x="9457055" y="2921000"/>
            <a:ext cx="587375" cy="306705"/>
          </a:xfrm>
          <a:prstGeom prst="rect">
            <a:avLst/>
          </a:prstGeom>
          <a:noFill/>
        </p:spPr>
        <p:txBody>
          <a:bodyPr wrap="none" rtlCol="0">
            <a:spAutoFit/>
          </a:bodyPr>
          <a:p>
            <a:r>
              <a:rPr lang="en-US" sz="1400">
                <a:solidFill>
                  <a:schemeClr val="accent2">
                    <a:lumMod val="75000"/>
                  </a:schemeClr>
                </a:solidFill>
                <a:latin typeface="Comic Sans MS" panose="030F0702030302020204" charset="0"/>
                <a:cs typeface="Comic Sans MS" panose="030F0702030302020204" charset="0"/>
              </a:rPr>
              <a:t>Soup</a:t>
            </a:r>
            <a:endParaRPr lang="en-US" sz="1400">
              <a:solidFill>
                <a:schemeClr val="accent2">
                  <a:lumMod val="75000"/>
                </a:schemeClr>
              </a:solidFill>
              <a:latin typeface="Comic Sans MS" panose="030F0702030302020204" charset="0"/>
              <a:cs typeface="Comic Sans MS" panose="030F0702030302020204" charset="0"/>
            </a:endParaRPr>
          </a:p>
        </p:txBody>
      </p:sp>
      <p:sp>
        <p:nvSpPr>
          <p:cNvPr id="31" name="Text Box 30"/>
          <p:cNvSpPr txBox="1"/>
          <p:nvPr/>
        </p:nvSpPr>
        <p:spPr>
          <a:xfrm>
            <a:off x="9553575" y="4685665"/>
            <a:ext cx="2123440" cy="398780"/>
          </a:xfrm>
          <a:prstGeom prst="rect">
            <a:avLst/>
          </a:prstGeom>
          <a:noFill/>
        </p:spPr>
        <p:txBody>
          <a:bodyPr wrap="none" rtlCol="0">
            <a:spAutoFit/>
          </a:bodyPr>
          <a:p>
            <a:r>
              <a:rPr lang="en-US" sz="2000">
                <a:latin typeface="Georgia" panose="02040502050405020303" charset="0"/>
                <a:cs typeface="Georgia" panose="02040502050405020303" charset="0"/>
              </a:rPr>
              <a:t>Fresh Fruit Salad</a:t>
            </a:r>
            <a:endParaRPr lang="en-US" sz="2000">
              <a:latin typeface="Georgia" panose="02040502050405020303" charset="0"/>
              <a:cs typeface="Georgia" panose="02040502050405020303" charset="0"/>
            </a:endParaRPr>
          </a:p>
        </p:txBody>
      </p:sp>
      <p:sp>
        <p:nvSpPr>
          <p:cNvPr id="32" name="Text Box 31"/>
          <p:cNvSpPr txBox="1"/>
          <p:nvPr/>
        </p:nvSpPr>
        <p:spPr>
          <a:xfrm>
            <a:off x="9553575" y="4378960"/>
            <a:ext cx="727075" cy="306705"/>
          </a:xfrm>
          <a:prstGeom prst="rect">
            <a:avLst/>
          </a:prstGeom>
          <a:noFill/>
        </p:spPr>
        <p:txBody>
          <a:bodyPr wrap="none" rtlCol="0">
            <a:spAutoFit/>
          </a:bodyPr>
          <a:p>
            <a:r>
              <a:rPr lang="en-US" sz="1400">
                <a:solidFill>
                  <a:schemeClr val="accent2">
                    <a:lumMod val="75000"/>
                  </a:schemeClr>
                </a:solidFill>
                <a:latin typeface="Comic Sans MS" panose="030F0702030302020204" charset="0"/>
                <a:cs typeface="Comic Sans MS" panose="030F0702030302020204" charset="0"/>
              </a:rPr>
              <a:t>Salads</a:t>
            </a:r>
            <a:endParaRPr lang="en-US" sz="1400">
              <a:solidFill>
                <a:schemeClr val="accent2">
                  <a:lumMod val="75000"/>
                </a:schemeClr>
              </a:solidFill>
              <a:latin typeface="Comic Sans MS" panose="030F0702030302020204" charset="0"/>
              <a:cs typeface="Comic Sans MS" panose="030F0702030302020204" charset="0"/>
            </a:endParaRPr>
          </a:p>
        </p:txBody>
      </p:sp>
      <p:sp>
        <p:nvSpPr>
          <p:cNvPr id="33" name="Text Box 32"/>
          <p:cNvSpPr txBox="1"/>
          <p:nvPr/>
        </p:nvSpPr>
        <p:spPr>
          <a:xfrm>
            <a:off x="9457055" y="5952490"/>
            <a:ext cx="1724025" cy="398780"/>
          </a:xfrm>
          <a:prstGeom prst="rect">
            <a:avLst/>
          </a:prstGeom>
          <a:noFill/>
        </p:spPr>
        <p:txBody>
          <a:bodyPr wrap="none" rtlCol="0">
            <a:spAutoFit/>
          </a:bodyPr>
          <a:p>
            <a:r>
              <a:rPr lang="en-US" sz="2000">
                <a:latin typeface="Georgia" panose="02040502050405020303" charset="0"/>
                <a:cs typeface="Georgia" panose="02040502050405020303" charset="0"/>
              </a:rPr>
              <a:t>Masala Chaas</a:t>
            </a:r>
            <a:endParaRPr lang="en-US" sz="2000">
              <a:latin typeface="Georgia" panose="02040502050405020303" charset="0"/>
              <a:cs typeface="Georgia" panose="02040502050405020303" charset="0"/>
            </a:endParaRPr>
          </a:p>
        </p:txBody>
      </p:sp>
      <p:sp>
        <p:nvSpPr>
          <p:cNvPr id="34" name="Text Box 33"/>
          <p:cNvSpPr txBox="1"/>
          <p:nvPr/>
        </p:nvSpPr>
        <p:spPr>
          <a:xfrm>
            <a:off x="9553575" y="5645785"/>
            <a:ext cx="721995" cy="306705"/>
          </a:xfrm>
          <a:prstGeom prst="rect">
            <a:avLst/>
          </a:prstGeom>
          <a:noFill/>
        </p:spPr>
        <p:txBody>
          <a:bodyPr wrap="none" rtlCol="0">
            <a:spAutoFit/>
          </a:bodyPr>
          <a:p>
            <a:r>
              <a:rPr lang="en-US" sz="1400">
                <a:solidFill>
                  <a:schemeClr val="accent2">
                    <a:lumMod val="75000"/>
                  </a:schemeClr>
                </a:solidFill>
                <a:latin typeface="Comic Sans MS" panose="030F0702030302020204" charset="0"/>
                <a:cs typeface="Comic Sans MS" panose="030F0702030302020204" charset="0"/>
              </a:rPr>
              <a:t>Drinks</a:t>
            </a:r>
            <a:endParaRPr lang="en-US" sz="1400">
              <a:solidFill>
                <a:schemeClr val="accent2">
                  <a:lumMod val="75000"/>
                </a:schemeClr>
              </a:solidFill>
              <a:latin typeface="Comic Sans MS" panose="030F0702030302020204" charset="0"/>
              <a:cs typeface="Comic Sans MS" panose="030F07020303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5" name="Text Box 4"/>
          <p:cNvSpPr txBox="1"/>
          <p:nvPr/>
        </p:nvSpPr>
        <p:spPr>
          <a:xfrm>
            <a:off x="355600" y="309880"/>
            <a:ext cx="2027555" cy="460375"/>
          </a:xfrm>
          <a:prstGeom prst="rect">
            <a:avLst/>
          </a:prstGeom>
          <a:noFill/>
        </p:spPr>
        <p:txBody>
          <a:bodyPr wrap="none" rtlCol="0">
            <a:spAutoFit/>
          </a:bodyPr>
          <a:p>
            <a:r>
              <a:rPr lang="en-US" sz="2400" b="1">
                <a:solidFill>
                  <a:schemeClr val="accent2">
                    <a:lumMod val="75000"/>
                  </a:schemeClr>
                </a:solidFill>
                <a:latin typeface="Corbel Light" panose="020B0303020204020204" charset="0"/>
                <a:cs typeface="Corbel Light" panose="020B0303020204020204" charset="0"/>
              </a:rPr>
              <a:t>Snacks Recipes</a:t>
            </a:r>
            <a:endParaRPr lang="en-US" sz="2400" b="1">
              <a:solidFill>
                <a:schemeClr val="accent2">
                  <a:lumMod val="75000"/>
                </a:schemeClr>
              </a:solidFill>
              <a:latin typeface="Corbel Light" panose="020B0303020204020204" charset="0"/>
              <a:cs typeface="Corbel Light" panose="020B0303020204020204" charset="0"/>
            </a:endParaRPr>
          </a:p>
        </p:txBody>
      </p:sp>
      <p:pic>
        <p:nvPicPr>
          <p:cNvPr id="6" name="Content Placeholder 5" descr="samosa"/>
          <p:cNvPicPr>
            <a:picLocks noChangeAspect="1"/>
          </p:cNvPicPr>
          <p:nvPr>
            <p:ph sz="half" idx="1"/>
          </p:nvPr>
        </p:nvPicPr>
        <p:blipFill>
          <a:blip r:embed="rId1"/>
          <a:stretch>
            <a:fillRect/>
          </a:stretch>
        </p:blipFill>
        <p:spPr>
          <a:xfrm>
            <a:off x="1066800" y="955040"/>
            <a:ext cx="1691640" cy="1551749"/>
          </a:xfrm>
          <a:prstGeom prst="rect">
            <a:avLst/>
          </a:prstGeom>
        </p:spPr>
      </p:pic>
      <p:pic>
        <p:nvPicPr>
          <p:cNvPr id="8" name="Content Placeholder 7" descr="jalebi"/>
          <p:cNvPicPr>
            <a:picLocks noChangeAspect="1"/>
          </p:cNvPicPr>
          <p:nvPr>
            <p:ph sz="half" idx="2"/>
          </p:nvPr>
        </p:nvPicPr>
        <p:blipFill>
          <a:blip r:embed="rId2"/>
          <a:stretch>
            <a:fillRect/>
          </a:stretch>
        </p:blipFill>
        <p:spPr>
          <a:xfrm>
            <a:off x="3196590" y="972820"/>
            <a:ext cx="1691640" cy="1534189"/>
          </a:xfrm>
          <a:prstGeom prst="rect">
            <a:avLst/>
          </a:prstGeom>
        </p:spPr>
      </p:pic>
      <p:pic>
        <p:nvPicPr>
          <p:cNvPr id="10" name="Picture 9" descr="healthy-banana-muffins-9-220x220 (1)"/>
          <p:cNvPicPr>
            <a:picLocks noChangeAspect="1"/>
          </p:cNvPicPr>
          <p:nvPr/>
        </p:nvPicPr>
        <p:blipFill>
          <a:blip r:embed="rId3"/>
          <a:stretch>
            <a:fillRect/>
          </a:stretch>
        </p:blipFill>
        <p:spPr>
          <a:xfrm>
            <a:off x="7545070" y="975995"/>
            <a:ext cx="1691640" cy="1530985"/>
          </a:xfrm>
          <a:prstGeom prst="rect">
            <a:avLst/>
          </a:prstGeom>
        </p:spPr>
      </p:pic>
      <p:pic>
        <p:nvPicPr>
          <p:cNvPr id="11" name="Picture 10" descr="spring rolls"/>
          <p:cNvPicPr>
            <a:picLocks noChangeAspect="1"/>
          </p:cNvPicPr>
          <p:nvPr/>
        </p:nvPicPr>
        <p:blipFill>
          <a:blip r:embed="rId4"/>
          <a:stretch>
            <a:fillRect/>
          </a:stretch>
        </p:blipFill>
        <p:spPr>
          <a:xfrm>
            <a:off x="5392420" y="965835"/>
            <a:ext cx="1691640" cy="1531247"/>
          </a:xfrm>
          <a:prstGeom prst="rect">
            <a:avLst/>
          </a:prstGeom>
        </p:spPr>
      </p:pic>
      <p:pic>
        <p:nvPicPr>
          <p:cNvPr id="12" name="Picture 11" descr="cucumber sandwich"/>
          <p:cNvPicPr>
            <a:picLocks noChangeAspect="1"/>
          </p:cNvPicPr>
          <p:nvPr/>
        </p:nvPicPr>
        <p:blipFill>
          <a:blip r:embed="rId5"/>
          <a:stretch>
            <a:fillRect/>
          </a:stretch>
        </p:blipFill>
        <p:spPr>
          <a:xfrm>
            <a:off x="9679940" y="945515"/>
            <a:ext cx="1691640" cy="1551305"/>
          </a:xfrm>
          <a:prstGeom prst="rect">
            <a:avLst/>
          </a:prstGeom>
        </p:spPr>
      </p:pic>
      <p:sp>
        <p:nvSpPr>
          <p:cNvPr id="13" name="Text Box 12"/>
          <p:cNvSpPr txBox="1"/>
          <p:nvPr/>
        </p:nvSpPr>
        <p:spPr>
          <a:xfrm>
            <a:off x="1071880" y="2712720"/>
            <a:ext cx="681355"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Snacks</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14" name="Text Box 13"/>
          <p:cNvSpPr txBox="1"/>
          <p:nvPr/>
        </p:nvSpPr>
        <p:spPr>
          <a:xfrm>
            <a:off x="9029700" y="401955"/>
            <a:ext cx="2359660" cy="368300"/>
          </a:xfrm>
          <a:prstGeom prst="rect">
            <a:avLst/>
          </a:prstGeom>
          <a:noFill/>
        </p:spPr>
        <p:txBody>
          <a:bodyPr wrap="none" rtlCol="0">
            <a:spAutoFit/>
          </a:bodyPr>
          <a:p>
            <a:r>
              <a:rPr lang="en-US" u="sng"/>
              <a:t>View All Snacks Recipes</a:t>
            </a:r>
            <a:endParaRPr lang="en-US" u="sng"/>
          </a:p>
        </p:txBody>
      </p:sp>
      <p:sp>
        <p:nvSpPr>
          <p:cNvPr id="15" name="Text Box 14"/>
          <p:cNvSpPr txBox="1"/>
          <p:nvPr/>
        </p:nvSpPr>
        <p:spPr>
          <a:xfrm>
            <a:off x="1066800" y="3048635"/>
            <a:ext cx="911860" cy="368300"/>
          </a:xfrm>
          <a:prstGeom prst="rect">
            <a:avLst/>
          </a:prstGeom>
          <a:noFill/>
        </p:spPr>
        <p:txBody>
          <a:bodyPr wrap="none" rtlCol="0">
            <a:spAutoFit/>
          </a:bodyPr>
          <a:p>
            <a:r>
              <a:rPr lang="en-US">
                <a:latin typeface="Corbel Light" panose="020B0303020204020204" charset="0"/>
                <a:cs typeface="Corbel Light" panose="020B0303020204020204" charset="0"/>
              </a:rPr>
              <a:t>Samosa</a:t>
            </a:r>
            <a:endParaRPr lang="en-US">
              <a:latin typeface="Corbel Light" panose="020B0303020204020204" charset="0"/>
              <a:cs typeface="Corbel Light" panose="020B0303020204020204" charset="0"/>
            </a:endParaRPr>
          </a:p>
        </p:txBody>
      </p:sp>
      <p:sp>
        <p:nvSpPr>
          <p:cNvPr id="16" name="Text Box 15"/>
          <p:cNvSpPr txBox="1"/>
          <p:nvPr/>
        </p:nvSpPr>
        <p:spPr>
          <a:xfrm>
            <a:off x="3115310" y="3048635"/>
            <a:ext cx="1243330" cy="368300"/>
          </a:xfrm>
          <a:prstGeom prst="rect">
            <a:avLst/>
          </a:prstGeom>
          <a:noFill/>
        </p:spPr>
        <p:txBody>
          <a:bodyPr wrap="none" rtlCol="0">
            <a:spAutoFit/>
          </a:bodyPr>
          <a:p>
            <a:r>
              <a:rPr lang="en-US">
                <a:latin typeface="Corbel Light" panose="020B0303020204020204" charset="0"/>
                <a:cs typeface="Corbel Light" panose="020B0303020204020204" charset="0"/>
              </a:rPr>
              <a:t>Kesar Jalebi</a:t>
            </a:r>
            <a:endParaRPr lang="en-US">
              <a:latin typeface="Corbel Light" panose="020B0303020204020204" charset="0"/>
              <a:cs typeface="Corbel Light" panose="020B0303020204020204" charset="0"/>
            </a:endParaRPr>
          </a:p>
        </p:txBody>
      </p:sp>
      <p:sp>
        <p:nvSpPr>
          <p:cNvPr id="17" name="Text Box 16"/>
          <p:cNvSpPr txBox="1"/>
          <p:nvPr/>
        </p:nvSpPr>
        <p:spPr>
          <a:xfrm>
            <a:off x="5408295" y="3048635"/>
            <a:ext cx="1376045" cy="368300"/>
          </a:xfrm>
          <a:prstGeom prst="rect">
            <a:avLst/>
          </a:prstGeom>
          <a:noFill/>
        </p:spPr>
        <p:txBody>
          <a:bodyPr wrap="none" rtlCol="0">
            <a:spAutoFit/>
          </a:bodyPr>
          <a:p>
            <a:r>
              <a:rPr lang="en-US">
                <a:latin typeface="Corbel Light" panose="020B0303020204020204" charset="0"/>
                <a:cs typeface="Corbel Light" panose="020B0303020204020204" charset="0"/>
              </a:rPr>
              <a:t>Cheese Cigar</a:t>
            </a:r>
            <a:endParaRPr lang="en-US">
              <a:latin typeface="Corbel Light" panose="020B0303020204020204" charset="0"/>
              <a:cs typeface="Corbel Light" panose="020B0303020204020204" charset="0"/>
            </a:endParaRPr>
          </a:p>
        </p:txBody>
      </p:sp>
      <p:sp>
        <p:nvSpPr>
          <p:cNvPr id="18" name="Text Box 17"/>
          <p:cNvSpPr txBox="1"/>
          <p:nvPr/>
        </p:nvSpPr>
        <p:spPr>
          <a:xfrm>
            <a:off x="7545070" y="3048635"/>
            <a:ext cx="1606550" cy="368300"/>
          </a:xfrm>
          <a:prstGeom prst="rect">
            <a:avLst/>
          </a:prstGeom>
          <a:noFill/>
        </p:spPr>
        <p:txBody>
          <a:bodyPr wrap="none" rtlCol="0">
            <a:spAutoFit/>
          </a:bodyPr>
          <a:p>
            <a:r>
              <a:rPr lang="en-US">
                <a:latin typeface="Corbel Light" panose="020B0303020204020204" charset="0"/>
                <a:cs typeface="Corbel Light" panose="020B0303020204020204" charset="0"/>
              </a:rPr>
              <a:t>Banana Muffins</a:t>
            </a:r>
            <a:endParaRPr lang="en-US">
              <a:latin typeface="Corbel Light" panose="020B0303020204020204" charset="0"/>
              <a:cs typeface="Corbel Light" panose="020B0303020204020204" charset="0"/>
            </a:endParaRPr>
          </a:p>
        </p:txBody>
      </p:sp>
      <p:sp>
        <p:nvSpPr>
          <p:cNvPr id="19" name="Text Box 18"/>
          <p:cNvSpPr txBox="1"/>
          <p:nvPr/>
        </p:nvSpPr>
        <p:spPr>
          <a:xfrm>
            <a:off x="9679940" y="3048000"/>
            <a:ext cx="1649730" cy="645160"/>
          </a:xfrm>
          <a:prstGeom prst="rect">
            <a:avLst/>
          </a:prstGeom>
          <a:noFill/>
        </p:spPr>
        <p:txBody>
          <a:bodyPr wrap="square" rtlCol="0">
            <a:spAutoFit/>
          </a:bodyPr>
          <a:p>
            <a:r>
              <a:rPr lang="en-US">
                <a:latin typeface="Corbel Light" panose="020B0303020204020204" charset="0"/>
                <a:cs typeface="Corbel Light" panose="020B0303020204020204" charset="0"/>
              </a:rPr>
              <a:t>Cucumber Sandwichs</a:t>
            </a:r>
            <a:endParaRPr lang="en-US">
              <a:latin typeface="Corbel Light" panose="020B0303020204020204" charset="0"/>
              <a:cs typeface="Corbel Light" panose="020B0303020204020204" charset="0"/>
            </a:endParaRPr>
          </a:p>
        </p:txBody>
      </p:sp>
      <p:sp>
        <p:nvSpPr>
          <p:cNvPr id="20" name="Text Box 19"/>
          <p:cNvSpPr txBox="1"/>
          <p:nvPr/>
        </p:nvSpPr>
        <p:spPr>
          <a:xfrm>
            <a:off x="3196590" y="2712720"/>
            <a:ext cx="752475"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Dessert</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21" name="Text Box 20"/>
          <p:cNvSpPr txBox="1"/>
          <p:nvPr/>
        </p:nvSpPr>
        <p:spPr>
          <a:xfrm>
            <a:off x="5392420" y="2712720"/>
            <a:ext cx="892810"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Appetizer</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22" name="Text Box 21"/>
          <p:cNvSpPr txBox="1"/>
          <p:nvPr/>
        </p:nvSpPr>
        <p:spPr>
          <a:xfrm>
            <a:off x="7545705" y="2712720"/>
            <a:ext cx="752475"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Dessert</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23" name="Text Box 22"/>
          <p:cNvSpPr txBox="1"/>
          <p:nvPr/>
        </p:nvSpPr>
        <p:spPr>
          <a:xfrm>
            <a:off x="9704070" y="2672080"/>
            <a:ext cx="681355"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Snacks</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3" name="Text Box 2"/>
          <p:cNvSpPr txBox="1"/>
          <p:nvPr/>
        </p:nvSpPr>
        <p:spPr>
          <a:xfrm>
            <a:off x="355600" y="3666490"/>
            <a:ext cx="1749425" cy="460375"/>
          </a:xfrm>
          <a:prstGeom prst="rect">
            <a:avLst/>
          </a:prstGeom>
          <a:noFill/>
        </p:spPr>
        <p:txBody>
          <a:bodyPr wrap="none" rtlCol="0">
            <a:spAutoFit/>
          </a:bodyPr>
          <a:p>
            <a:r>
              <a:rPr lang="en-US" sz="2400" b="1">
                <a:solidFill>
                  <a:schemeClr val="accent2">
                    <a:lumMod val="75000"/>
                  </a:schemeClr>
                </a:solidFill>
                <a:latin typeface="Corbel Light" panose="020B0303020204020204" charset="0"/>
                <a:cs typeface="Corbel Light" panose="020B0303020204020204" charset="0"/>
              </a:rPr>
              <a:t>Easy Dinners</a:t>
            </a:r>
            <a:endParaRPr lang="en-US" sz="2400" b="1">
              <a:solidFill>
                <a:schemeClr val="accent2">
                  <a:lumMod val="75000"/>
                </a:schemeClr>
              </a:solidFill>
              <a:latin typeface="Corbel Light" panose="020B0303020204020204" charset="0"/>
              <a:cs typeface="Corbel Light" panose="020B0303020204020204" charset="0"/>
            </a:endParaRPr>
          </a:p>
        </p:txBody>
      </p:sp>
      <p:sp>
        <p:nvSpPr>
          <p:cNvPr id="4" name="Text Box 3"/>
          <p:cNvSpPr txBox="1"/>
          <p:nvPr/>
        </p:nvSpPr>
        <p:spPr>
          <a:xfrm>
            <a:off x="9236710" y="3758565"/>
            <a:ext cx="2364740" cy="368300"/>
          </a:xfrm>
          <a:prstGeom prst="rect">
            <a:avLst/>
          </a:prstGeom>
          <a:noFill/>
        </p:spPr>
        <p:txBody>
          <a:bodyPr wrap="none" rtlCol="0">
            <a:spAutoFit/>
          </a:bodyPr>
          <a:p>
            <a:r>
              <a:rPr lang="en-US" u="sng"/>
              <a:t>View All Dinner Recipes</a:t>
            </a:r>
            <a:endParaRPr lang="en-US" u="sng"/>
          </a:p>
        </p:txBody>
      </p:sp>
      <p:pic>
        <p:nvPicPr>
          <p:cNvPr id="7" name="Picture 6" descr="next right arrow"/>
          <p:cNvPicPr>
            <a:picLocks noChangeAspect="1"/>
          </p:cNvPicPr>
          <p:nvPr/>
        </p:nvPicPr>
        <p:blipFill>
          <a:blip r:embed="rId6"/>
          <a:stretch>
            <a:fillRect/>
          </a:stretch>
        </p:blipFill>
        <p:spPr>
          <a:xfrm>
            <a:off x="11212195" y="1619250"/>
            <a:ext cx="688340" cy="688340"/>
          </a:xfrm>
          <a:prstGeom prst="rect">
            <a:avLst/>
          </a:prstGeom>
        </p:spPr>
      </p:pic>
      <p:pic>
        <p:nvPicPr>
          <p:cNvPr id="24" name="Picture 23" descr="next right arrow"/>
          <p:cNvPicPr>
            <a:picLocks noChangeAspect="1"/>
          </p:cNvPicPr>
          <p:nvPr/>
        </p:nvPicPr>
        <p:blipFill>
          <a:blip r:embed="rId6"/>
          <a:stretch>
            <a:fillRect/>
          </a:stretch>
        </p:blipFill>
        <p:spPr>
          <a:xfrm flipH="1">
            <a:off x="575945" y="1565275"/>
            <a:ext cx="688340" cy="688340"/>
          </a:xfrm>
          <a:prstGeom prst="rect">
            <a:avLst/>
          </a:prstGeom>
        </p:spPr>
      </p:pic>
      <p:pic>
        <p:nvPicPr>
          <p:cNvPr id="27" name="Picture 26" descr="chicken tacos"/>
          <p:cNvPicPr>
            <a:picLocks noChangeAspect="1"/>
          </p:cNvPicPr>
          <p:nvPr/>
        </p:nvPicPr>
        <p:blipFill>
          <a:blip r:embed="rId7"/>
          <a:stretch>
            <a:fillRect/>
          </a:stretch>
        </p:blipFill>
        <p:spPr>
          <a:xfrm>
            <a:off x="1071880" y="4211955"/>
            <a:ext cx="1645266" cy="1554480"/>
          </a:xfrm>
          <a:prstGeom prst="rect">
            <a:avLst/>
          </a:prstGeom>
        </p:spPr>
      </p:pic>
      <p:pic>
        <p:nvPicPr>
          <p:cNvPr id="29" name="Picture 28" descr="Channa masala"/>
          <p:cNvPicPr>
            <a:picLocks noChangeAspect="1"/>
          </p:cNvPicPr>
          <p:nvPr/>
        </p:nvPicPr>
        <p:blipFill>
          <a:blip r:embed="rId8"/>
          <a:stretch>
            <a:fillRect/>
          </a:stretch>
        </p:blipFill>
        <p:spPr>
          <a:xfrm>
            <a:off x="3161665" y="4211955"/>
            <a:ext cx="1645920" cy="1563560"/>
          </a:xfrm>
          <a:prstGeom prst="rect">
            <a:avLst/>
          </a:prstGeom>
        </p:spPr>
      </p:pic>
      <p:pic>
        <p:nvPicPr>
          <p:cNvPr id="34" name="Picture 33" descr="images"/>
          <p:cNvPicPr>
            <a:picLocks noChangeAspect="1"/>
          </p:cNvPicPr>
          <p:nvPr/>
        </p:nvPicPr>
        <p:blipFill>
          <a:blip r:embed="rId9"/>
          <a:stretch>
            <a:fillRect/>
          </a:stretch>
        </p:blipFill>
        <p:spPr>
          <a:xfrm>
            <a:off x="5260340" y="4211955"/>
            <a:ext cx="1832610" cy="1563370"/>
          </a:xfrm>
          <a:prstGeom prst="rect">
            <a:avLst/>
          </a:prstGeom>
        </p:spPr>
      </p:pic>
      <p:pic>
        <p:nvPicPr>
          <p:cNvPr id="35" name="Picture 34" descr="spaghetti bolognes"/>
          <p:cNvPicPr>
            <a:picLocks noChangeAspect="1"/>
          </p:cNvPicPr>
          <p:nvPr/>
        </p:nvPicPr>
        <p:blipFill>
          <a:blip r:embed="rId10"/>
          <a:stretch>
            <a:fillRect/>
          </a:stretch>
        </p:blipFill>
        <p:spPr>
          <a:xfrm>
            <a:off x="7564755" y="4211955"/>
            <a:ext cx="1667209" cy="1554480"/>
          </a:xfrm>
          <a:prstGeom prst="rect">
            <a:avLst/>
          </a:prstGeom>
        </p:spPr>
      </p:pic>
      <p:pic>
        <p:nvPicPr>
          <p:cNvPr id="36" name="Picture 35" descr="Zucchini-Soup-0603-268x370 (1)"/>
          <p:cNvPicPr>
            <a:picLocks noChangeAspect="1"/>
          </p:cNvPicPr>
          <p:nvPr/>
        </p:nvPicPr>
        <p:blipFill>
          <a:blip r:embed="rId11"/>
          <a:stretch>
            <a:fillRect/>
          </a:stretch>
        </p:blipFill>
        <p:spPr>
          <a:xfrm>
            <a:off x="9677400" y="4201795"/>
            <a:ext cx="1645920" cy="1573297"/>
          </a:xfrm>
          <a:prstGeom prst="rect">
            <a:avLst/>
          </a:prstGeom>
        </p:spPr>
      </p:pic>
      <p:sp>
        <p:nvSpPr>
          <p:cNvPr id="37" name="Text Box 36"/>
          <p:cNvSpPr txBox="1"/>
          <p:nvPr/>
        </p:nvSpPr>
        <p:spPr>
          <a:xfrm>
            <a:off x="1141730" y="5942330"/>
            <a:ext cx="651510"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Dinner</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38" name="Text Box 37"/>
          <p:cNvSpPr txBox="1"/>
          <p:nvPr/>
        </p:nvSpPr>
        <p:spPr>
          <a:xfrm>
            <a:off x="3161665" y="5942330"/>
            <a:ext cx="651510"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Dinner</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39" name="Text Box 38"/>
          <p:cNvSpPr txBox="1"/>
          <p:nvPr/>
        </p:nvSpPr>
        <p:spPr>
          <a:xfrm>
            <a:off x="5260340" y="5942330"/>
            <a:ext cx="651510"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Dinner</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40" name="Text Box 39"/>
          <p:cNvSpPr txBox="1"/>
          <p:nvPr/>
        </p:nvSpPr>
        <p:spPr>
          <a:xfrm>
            <a:off x="7545705" y="5942330"/>
            <a:ext cx="564515" cy="275590"/>
          </a:xfrm>
          <a:prstGeom prst="rect">
            <a:avLst/>
          </a:prstGeom>
          <a:noFill/>
        </p:spPr>
        <p:txBody>
          <a:bodyPr wrap="none" rtlCol="0">
            <a:spAutoFit/>
          </a:bodyPr>
          <a:p>
            <a:r>
              <a:rPr lang="en-US" sz="1200">
                <a:solidFill>
                  <a:schemeClr val="accent2">
                    <a:lumMod val="75000"/>
                  </a:schemeClr>
                </a:solidFill>
                <a:latin typeface="Comic Sans MS" panose="030F0702030302020204" charset="0"/>
                <a:cs typeface="Comic Sans MS" panose="030F0702030302020204" charset="0"/>
              </a:rPr>
              <a:t>Pasta</a:t>
            </a:r>
            <a:endParaRPr lang="en-US" sz="1200">
              <a:solidFill>
                <a:schemeClr val="accent2">
                  <a:lumMod val="75000"/>
                </a:schemeClr>
              </a:solidFill>
              <a:latin typeface="Comic Sans MS" panose="030F0702030302020204" charset="0"/>
              <a:cs typeface="Comic Sans MS" panose="030F0702030302020204" charset="0"/>
            </a:endParaRPr>
          </a:p>
        </p:txBody>
      </p:sp>
      <p:sp>
        <p:nvSpPr>
          <p:cNvPr id="41" name="Text Box 40"/>
          <p:cNvSpPr txBox="1"/>
          <p:nvPr/>
        </p:nvSpPr>
        <p:spPr>
          <a:xfrm>
            <a:off x="9679940" y="5911215"/>
            <a:ext cx="587375" cy="306705"/>
          </a:xfrm>
          <a:prstGeom prst="rect">
            <a:avLst/>
          </a:prstGeom>
          <a:noFill/>
        </p:spPr>
        <p:txBody>
          <a:bodyPr wrap="none" rtlCol="0">
            <a:spAutoFit/>
          </a:bodyPr>
          <a:p>
            <a:r>
              <a:rPr lang="en-US" sz="1400">
                <a:solidFill>
                  <a:schemeClr val="accent2">
                    <a:lumMod val="75000"/>
                  </a:schemeClr>
                </a:solidFill>
                <a:latin typeface="Comic Sans MS" panose="030F0702030302020204" charset="0"/>
                <a:cs typeface="Comic Sans MS" panose="030F0702030302020204" charset="0"/>
              </a:rPr>
              <a:t>Soup</a:t>
            </a:r>
            <a:endParaRPr lang="en-US" sz="1400">
              <a:solidFill>
                <a:schemeClr val="accent2">
                  <a:lumMod val="75000"/>
                </a:schemeClr>
              </a:solidFill>
              <a:latin typeface="Comic Sans MS" panose="030F0702030302020204" charset="0"/>
              <a:cs typeface="Comic Sans MS" panose="030F0702030302020204" charset="0"/>
            </a:endParaRPr>
          </a:p>
        </p:txBody>
      </p:sp>
      <p:sp>
        <p:nvSpPr>
          <p:cNvPr id="42" name="Text Box 41"/>
          <p:cNvSpPr txBox="1"/>
          <p:nvPr/>
        </p:nvSpPr>
        <p:spPr>
          <a:xfrm>
            <a:off x="1071880" y="6217920"/>
            <a:ext cx="1454150" cy="368300"/>
          </a:xfrm>
          <a:prstGeom prst="rect">
            <a:avLst/>
          </a:prstGeom>
          <a:noFill/>
        </p:spPr>
        <p:txBody>
          <a:bodyPr wrap="none" rtlCol="0">
            <a:spAutoFit/>
          </a:bodyPr>
          <a:p>
            <a:r>
              <a:rPr lang="en-US">
                <a:latin typeface="Corbel Light" panose="020B0303020204020204" charset="0"/>
                <a:cs typeface="Corbel Light" panose="020B0303020204020204" charset="0"/>
              </a:rPr>
              <a:t>Chicken Tacos</a:t>
            </a:r>
            <a:endParaRPr lang="en-US">
              <a:latin typeface="Corbel Light" panose="020B0303020204020204" charset="0"/>
              <a:cs typeface="Corbel Light" panose="020B0303020204020204" charset="0"/>
            </a:endParaRPr>
          </a:p>
        </p:txBody>
      </p:sp>
      <p:sp>
        <p:nvSpPr>
          <p:cNvPr id="43" name="Text Box 42"/>
          <p:cNvSpPr txBox="1"/>
          <p:nvPr/>
        </p:nvSpPr>
        <p:spPr>
          <a:xfrm>
            <a:off x="3161665" y="6217920"/>
            <a:ext cx="1576705" cy="368300"/>
          </a:xfrm>
          <a:prstGeom prst="rect">
            <a:avLst/>
          </a:prstGeom>
          <a:noFill/>
        </p:spPr>
        <p:txBody>
          <a:bodyPr wrap="none" rtlCol="0">
            <a:spAutoFit/>
          </a:bodyPr>
          <a:p>
            <a:r>
              <a:rPr lang="en-US">
                <a:latin typeface="Corbel Light" panose="020B0303020204020204" charset="0"/>
                <a:cs typeface="Corbel Light" panose="020B0303020204020204" charset="0"/>
              </a:rPr>
              <a:t>Channa Masala</a:t>
            </a:r>
            <a:endParaRPr lang="en-US">
              <a:latin typeface="Corbel Light" panose="020B0303020204020204" charset="0"/>
              <a:cs typeface="Corbel Light" panose="020B0303020204020204" charset="0"/>
            </a:endParaRPr>
          </a:p>
        </p:txBody>
      </p:sp>
      <p:sp>
        <p:nvSpPr>
          <p:cNvPr id="44" name="Text Box 43"/>
          <p:cNvSpPr txBox="1"/>
          <p:nvPr/>
        </p:nvSpPr>
        <p:spPr>
          <a:xfrm>
            <a:off x="5260340" y="6217920"/>
            <a:ext cx="1389380" cy="368300"/>
          </a:xfrm>
          <a:prstGeom prst="rect">
            <a:avLst/>
          </a:prstGeom>
          <a:noFill/>
        </p:spPr>
        <p:txBody>
          <a:bodyPr wrap="none" rtlCol="0">
            <a:spAutoFit/>
          </a:bodyPr>
          <a:p>
            <a:r>
              <a:rPr lang="en-US">
                <a:latin typeface="Corbel Light" panose="020B0303020204020204" charset="0"/>
                <a:cs typeface="Corbel Light" panose="020B0303020204020204" charset="0"/>
              </a:rPr>
              <a:t>Kadai Panner</a:t>
            </a:r>
            <a:endParaRPr lang="en-US">
              <a:latin typeface="Corbel Light" panose="020B0303020204020204" charset="0"/>
              <a:cs typeface="Corbel Light" panose="020B0303020204020204" charset="0"/>
            </a:endParaRPr>
          </a:p>
        </p:txBody>
      </p:sp>
      <p:sp>
        <p:nvSpPr>
          <p:cNvPr id="45" name="Text Box 44"/>
          <p:cNvSpPr txBox="1"/>
          <p:nvPr/>
        </p:nvSpPr>
        <p:spPr>
          <a:xfrm>
            <a:off x="7545705" y="6217920"/>
            <a:ext cx="1113790" cy="368300"/>
          </a:xfrm>
          <a:prstGeom prst="rect">
            <a:avLst/>
          </a:prstGeom>
          <a:noFill/>
        </p:spPr>
        <p:txBody>
          <a:bodyPr wrap="none" rtlCol="0">
            <a:spAutoFit/>
          </a:bodyPr>
          <a:p>
            <a:pPr algn="l"/>
            <a:r>
              <a:rPr lang="en-US">
                <a:latin typeface="Corbel Light" panose="020B0303020204020204" charset="0"/>
                <a:cs typeface="Corbel Light" panose="020B0303020204020204" charset="0"/>
              </a:rPr>
              <a:t>Spaghetti </a:t>
            </a:r>
            <a:endParaRPr lang="en-US">
              <a:latin typeface="Corbel Light" panose="020B0303020204020204" charset="0"/>
              <a:cs typeface="Corbel Light" panose="020B0303020204020204" charset="0"/>
            </a:endParaRPr>
          </a:p>
        </p:txBody>
      </p:sp>
      <p:sp>
        <p:nvSpPr>
          <p:cNvPr id="47" name="Text Box 46"/>
          <p:cNvSpPr txBox="1"/>
          <p:nvPr/>
        </p:nvSpPr>
        <p:spPr>
          <a:xfrm>
            <a:off x="9744075" y="6217920"/>
            <a:ext cx="1502410" cy="368300"/>
          </a:xfrm>
          <a:prstGeom prst="rect">
            <a:avLst/>
          </a:prstGeom>
          <a:noFill/>
        </p:spPr>
        <p:txBody>
          <a:bodyPr wrap="none" rtlCol="0">
            <a:spAutoFit/>
          </a:bodyPr>
          <a:p>
            <a:pPr algn="l"/>
            <a:r>
              <a:rPr lang="en-US">
                <a:latin typeface="Corbel Light" panose="020B0303020204020204" charset="0"/>
                <a:cs typeface="Corbel Light" panose="020B0303020204020204" charset="0"/>
              </a:rPr>
              <a:t>Zucchini Soup </a:t>
            </a:r>
            <a:endParaRPr lang="en-US">
              <a:latin typeface="Corbel Light" panose="020B0303020204020204" charset="0"/>
              <a:cs typeface="Corbel Light" panose="020B0303020204020204" charset="0"/>
            </a:endParaRPr>
          </a:p>
        </p:txBody>
      </p:sp>
      <p:pic>
        <p:nvPicPr>
          <p:cNvPr id="48" name="Picture 47" descr="next right arrow"/>
          <p:cNvPicPr>
            <a:picLocks noChangeAspect="1"/>
          </p:cNvPicPr>
          <p:nvPr/>
        </p:nvPicPr>
        <p:blipFill>
          <a:blip r:embed="rId6"/>
          <a:stretch>
            <a:fillRect/>
          </a:stretch>
        </p:blipFill>
        <p:spPr>
          <a:xfrm>
            <a:off x="11212195" y="4649470"/>
            <a:ext cx="688340" cy="688340"/>
          </a:xfrm>
          <a:prstGeom prst="rect">
            <a:avLst/>
          </a:prstGeom>
        </p:spPr>
      </p:pic>
      <p:pic>
        <p:nvPicPr>
          <p:cNvPr id="49" name="Picture 48" descr="next right arrow"/>
          <p:cNvPicPr>
            <a:picLocks noChangeAspect="1"/>
          </p:cNvPicPr>
          <p:nvPr/>
        </p:nvPicPr>
        <p:blipFill>
          <a:blip r:embed="rId6"/>
          <a:stretch>
            <a:fillRect/>
          </a:stretch>
        </p:blipFill>
        <p:spPr>
          <a:xfrm flipH="1">
            <a:off x="512445" y="4644390"/>
            <a:ext cx="688340" cy="6883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s 6"/>
          <p:cNvSpPr/>
          <p:nvPr/>
        </p:nvSpPr>
        <p:spPr>
          <a:xfrm>
            <a:off x="670560" y="1082040"/>
            <a:ext cx="3474720" cy="4572000"/>
          </a:xfrm>
          <a:prstGeom prst="rect">
            <a:avLst/>
          </a:prstGeom>
          <a:solidFill>
            <a:schemeClr val="bg1">
              <a:lumMod val="85000"/>
            </a:schemeClr>
          </a:solidFill>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8" name="Rectangles 7"/>
          <p:cNvSpPr/>
          <p:nvPr/>
        </p:nvSpPr>
        <p:spPr>
          <a:xfrm>
            <a:off x="4323080" y="1082040"/>
            <a:ext cx="3474720" cy="4572000"/>
          </a:xfrm>
          <a:prstGeom prst="rect">
            <a:avLst/>
          </a:prstGeom>
          <a:solidFill>
            <a:schemeClr val="bg1">
              <a:lumMod val="85000"/>
            </a:schemeClr>
          </a:solidFill>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9" name="Rectangles 8"/>
          <p:cNvSpPr/>
          <p:nvPr/>
        </p:nvSpPr>
        <p:spPr>
          <a:xfrm>
            <a:off x="7975600" y="1082040"/>
            <a:ext cx="3474720" cy="4572000"/>
          </a:xfrm>
          <a:prstGeom prst="rect">
            <a:avLst/>
          </a:prstGeom>
          <a:solidFill>
            <a:schemeClr val="bg1">
              <a:lumMod val="85000"/>
            </a:schemeClr>
          </a:solidFill>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10" name="Rectangles 9"/>
          <p:cNvSpPr/>
          <p:nvPr/>
        </p:nvSpPr>
        <p:spPr>
          <a:xfrm>
            <a:off x="1656080" y="4942840"/>
            <a:ext cx="1503045" cy="447040"/>
          </a:xfrm>
          <a:prstGeom prst="rect">
            <a:avLst/>
          </a:prstGeom>
          <a:solidFill>
            <a:schemeClr val="bg2">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LEARN MORE</a:t>
            </a:r>
            <a:endParaRPr lang="en-US"/>
          </a:p>
        </p:txBody>
      </p:sp>
      <p:sp>
        <p:nvSpPr>
          <p:cNvPr id="11" name="Text Box 10"/>
          <p:cNvSpPr txBox="1"/>
          <p:nvPr/>
        </p:nvSpPr>
        <p:spPr>
          <a:xfrm>
            <a:off x="1568450" y="1356360"/>
            <a:ext cx="1778635" cy="368300"/>
          </a:xfrm>
          <a:prstGeom prst="rect">
            <a:avLst/>
          </a:prstGeom>
          <a:noFill/>
        </p:spPr>
        <p:txBody>
          <a:bodyPr wrap="none" rtlCol="0">
            <a:spAutoFit/>
          </a:bodyPr>
          <a:p>
            <a:r>
              <a:rPr lang="en-US" b="1">
                <a:cs typeface="+mn-lt"/>
              </a:rPr>
              <a:t>HI! I’M PRATEEK.</a:t>
            </a:r>
            <a:endParaRPr lang="en-US" b="1">
              <a:cs typeface="+mn-lt"/>
            </a:endParaRPr>
          </a:p>
        </p:txBody>
      </p:sp>
      <p:sp>
        <p:nvSpPr>
          <p:cNvPr id="12" name="Text Box 11"/>
          <p:cNvSpPr txBox="1"/>
          <p:nvPr/>
        </p:nvSpPr>
        <p:spPr>
          <a:xfrm>
            <a:off x="889635" y="2057400"/>
            <a:ext cx="3136900" cy="2306955"/>
          </a:xfrm>
          <a:prstGeom prst="rect">
            <a:avLst/>
          </a:prstGeom>
          <a:noFill/>
        </p:spPr>
        <p:txBody>
          <a:bodyPr wrap="square" rtlCol="0">
            <a:spAutoFit/>
          </a:bodyPr>
          <a:p>
            <a:pPr algn="l"/>
            <a:r>
              <a:rPr lang="en-US"/>
              <a:t>I am so excited to cook and bake with you. The recipes you’ll find here are simple, fresh, family friendly, and sometimes a little decadent.The kitchen is my happy place and the center of our home.</a:t>
            </a:r>
            <a:endParaRPr lang="en-US"/>
          </a:p>
        </p:txBody>
      </p:sp>
      <p:pic>
        <p:nvPicPr>
          <p:cNvPr id="13" name="Content Placeholder 12" descr="man cooking"/>
          <p:cNvPicPr>
            <a:picLocks noChangeAspect="1"/>
          </p:cNvPicPr>
          <p:nvPr>
            <p:ph sz="half" idx="1"/>
          </p:nvPr>
        </p:nvPicPr>
        <p:blipFill>
          <a:blip r:embed="rId1"/>
          <a:stretch>
            <a:fillRect/>
          </a:stretch>
        </p:blipFill>
        <p:spPr>
          <a:xfrm>
            <a:off x="4438015" y="1192530"/>
            <a:ext cx="3246120" cy="4351655"/>
          </a:xfrm>
          <a:prstGeom prst="rect">
            <a:avLst/>
          </a:prstGeom>
        </p:spPr>
      </p:pic>
      <p:pic>
        <p:nvPicPr>
          <p:cNvPr id="15" name="Content Placeholder 14" descr="man cooking 1"/>
          <p:cNvPicPr>
            <a:picLocks noChangeAspect="1"/>
          </p:cNvPicPr>
          <p:nvPr>
            <p:ph sz="half" idx="2"/>
          </p:nvPr>
        </p:nvPicPr>
        <p:blipFill>
          <a:blip r:embed="rId2"/>
          <a:stretch>
            <a:fillRect/>
          </a:stretch>
        </p:blipFill>
        <p:spPr>
          <a:xfrm>
            <a:off x="8110220" y="1192530"/>
            <a:ext cx="3231515" cy="435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4" name="Round Diagonal Corner Rectangle 3"/>
          <p:cNvSpPr/>
          <p:nvPr/>
        </p:nvSpPr>
        <p:spPr>
          <a:xfrm>
            <a:off x="591820" y="394335"/>
            <a:ext cx="2239645" cy="573405"/>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b="1">
                <a:solidFill>
                  <a:schemeClr val="accent2">
                    <a:lumMod val="75000"/>
                  </a:schemeClr>
                </a:solidFill>
                <a:latin typeface="Segoe Print" panose="02000600000000000000" charset="0"/>
                <a:cs typeface="Segoe Print" panose="02000600000000000000" charset="0"/>
              </a:rPr>
              <a:t>Latest</a:t>
            </a:r>
            <a:r>
              <a:rPr lang="en-US" b="1">
                <a:latin typeface="Segoe Print" panose="02000600000000000000" charset="0"/>
                <a:cs typeface="Segoe Print" panose="02000600000000000000" charset="0"/>
              </a:rPr>
              <a:t> News</a:t>
            </a:r>
            <a:endParaRPr lang="en-US" b="1">
              <a:latin typeface="Segoe Print" panose="02000600000000000000" charset="0"/>
              <a:cs typeface="Segoe Print" panose="02000600000000000000" charset="0"/>
            </a:endParaRPr>
          </a:p>
        </p:txBody>
      </p:sp>
      <p:pic>
        <p:nvPicPr>
          <p:cNvPr id="5" name="Content Placeholder 4" descr="pizza"/>
          <p:cNvPicPr>
            <a:picLocks noChangeAspect="1"/>
          </p:cNvPicPr>
          <p:nvPr>
            <p:ph idx="1"/>
          </p:nvPr>
        </p:nvPicPr>
        <p:blipFill>
          <a:blip r:embed="rId1"/>
          <a:stretch>
            <a:fillRect/>
          </a:stretch>
        </p:blipFill>
        <p:spPr>
          <a:xfrm>
            <a:off x="1089025" y="1169035"/>
            <a:ext cx="2331720" cy="2721535"/>
          </a:xfrm>
          <a:prstGeom prst="rect">
            <a:avLst/>
          </a:prstGeom>
        </p:spPr>
      </p:pic>
      <p:sp>
        <p:nvSpPr>
          <p:cNvPr id="8" name="Text Box 7"/>
          <p:cNvSpPr txBox="1"/>
          <p:nvPr/>
        </p:nvSpPr>
        <p:spPr>
          <a:xfrm>
            <a:off x="1214755" y="4753610"/>
            <a:ext cx="2079625" cy="1168400"/>
          </a:xfrm>
          <a:prstGeom prst="rect">
            <a:avLst/>
          </a:prstGeom>
          <a:noFill/>
        </p:spPr>
        <p:txBody>
          <a:bodyPr wrap="square" rtlCol="0">
            <a:spAutoFit/>
          </a:bodyPr>
          <a:p>
            <a:r>
              <a:rPr lang="en-US" sz="1400">
                <a:latin typeface="Comic Sans MS" panose="030F0702030302020204" charset="0"/>
                <a:cs typeface="Comic Sans MS" panose="030F0702030302020204" charset="0"/>
              </a:rPr>
              <a:t>Two Pizzaerias featured in the Top 50 </a:t>
            </a:r>
            <a:r>
              <a:rPr lang="en-US" sz="1400">
                <a:latin typeface="Comic Sans MS" panose="030F0702030302020204" charset="0"/>
                <a:cs typeface="Comic Sans MS" panose="030F0702030302020204" charset="0"/>
                <a:sym typeface="+mn-ea"/>
              </a:rPr>
              <a:t>Pizzaerias of India.</a:t>
            </a:r>
            <a:endParaRPr lang="en-US" sz="1400">
              <a:latin typeface="Comic Sans MS" panose="030F0702030302020204" charset="0"/>
              <a:cs typeface="Comic Sans MS" panose="030F0702030302020204" charset="0"/>
            </a:endParaRPr>
          </a:p>
          <a:p>
            <a:endParaRPr lang="en-US" sz="1400"/>
          </a:p>
          <a:p>
            <a:endParaRPr lang="en-US" sz="1400"/>
          </a:p>
        </p:txBody>
      </p:sp>
      <p:sp>
        <p:nvSpPr>
          <p:cNvPr id="9" name="Text Box 8"/>
          <p:cNvSpPr txBox="1"/>
          <p:nvPr/>
        </p:nvSpPr>
        <p:spPr>
          <a:xfrm>
            <a:off x="1692910" y="5650865"/>
            <a:ext cx="792480" cy="368300"/>
          </a:xfrm>
          <a:prstGeom prst="rect">
            <a:avLst/>
          </a:prstGeom>
          <a:noFill/>
        </p:spPr>
        <p:txBody>
          <a:bodyPr wrap="none" rtlCol="0">
            <a:spAutoFit/>
          </a:bodyPr>
          <a:p>
            <a:r>
              <a:rPr lang="en-US"/>
              <a:t>More  </a:t>
            </a:r>
            <a:endParaRPr lang="en-US"/>
          </a:p>
        </p:txBody>
      </p:sp>
      <p:pic>
        <p:nvPicPr>
          <p:cNvPr id="37" name="Picture 36" descr="fast-forward-double-right-arrows-symbol"/>
          <p:cNvPicPr>
            <a:picLocks noChangeAspect="1"/>
          </p:cNvPicPr>
          <p:nvPr/>
        </p:nvPicPr>
        <p:blipFill>
          <a:blip r:embed="rId2"/>
          <a:stretch>
            <a:fillRect/>
          </a:stretch>
        </p:blipFill>
        <p:spPr>
          <a:xfrm flipV="1">
            <a:off x="2485390" y="5748020"/>
            <a:ext cx="173990" cy="173990"/>
          </a:xfrm>
          <a:prstGeom prst="rect">
            <a:avLst/>
          </a:prstGeom>
        </p:spPr>
      </p:pic>
      <p:sp>
        <p:nvSpPr>
          <p:cNvPr id="13" name="Text Box 12"/>
          <p:cNvSpPr txBox="1"/>
          <p:nvPr/>
        </p:nvSpPr>
        <p:spPr>
          <a:xfrm>
            <a:off x="5663565" y="3488055"/>
            <a:ext cx="309880" cy="368300"/>
          </a:xfrm>
          <a:prstGeom prst="rect">
            <a:avLst/>
          </a:prstGeom>
          <a:noFill/>
        </p:spPr>
        <p:txBody>
          <a:bodyPr wrap="none" rtlCol="0">
            <a:spAutoFit/>
          </a:bodyPr>
          <a:p>
            <a:endParaRPr lang="en-US"/>
          </a:p>
        </p:txBody>
      </p:sp>
      <p:pic>
        <p:nvPicPr>
          <p:cNvPr id="38" name="Picture 37" descr="calendar"/>
          <p:cNvPicPr>
            <a:picLocks noChangeAspect="1"/>
          </p:cNvPicPr>
          <p:nvPr/>
        </p:nvPicPr>
        <p:blipFill>
          <a:blip r:embed="rId3"/>
          <a:stretch>
            <a:fillRect/>
          </a:stretch>
        </p:blipFill>
        <p:spPr>
          <a:xfrm>
            <a:off x="2272030" y="4255770"/>
            <a:ext cx="213545" cy="182880"/>
          </a:xfrm>
          <a:prstGeom prst="rect">
            <a:avLst/>
          </a:prstGeom>
        </p:spPr>
      </p:pic>
      <p:pic>
        <p:nvPicPr>
          <p:cNvPr id="15" name="Picture 14" descr="user"/>
          <p:cNvPicPr>
            <a:picLocks noChangeAspect="1"/>
          </p:cNvPicPr>
          <p:nvPr/>
        </p:nvPicPr>
        <p:blipFill>
          <a:blip r:embed="rId4"/>
          <a:stretch>
            <a:fillRect/>
          </a:stretch>
        </p:blipFill>
        <p:spPr>
          <a:xfrm>
            <a:off x="1396365" y="4231005"/>
            <a:ext cx="153785" cy="182880"/>
          </a:xfrm>
          <a:prstGeom prst="rect">
            <a:avLst/>
          </a:prstGeom>
        </p:spPr>
      </p:pic>
      <p:sp>
        <p:nvSpPr>
          <p:cNvPr id="17" name="Text Box 16"/>
          <p:cNvSpPr txBox="1"/>
          <p:nvPr/>
        </p:nvSpPr>
        <p:spPr>
          <a:xfrm>
            <a:off x="1571625" y="4194175"/>
            <a:ext cx="520065" cy="306705"/>
          </a:xfrm>
          <a:prstGeom prst="rect">
            <a:avLst/>
          </a:prstGeom>
          <a:noFill/>
        </p:spPr>
        <p:txBody>
          <a:bodyPr wrap="none" rtlCol="0">
            <a:spAutoFit/>
          </a:bodyPr>
          <a:p>
            <a:r>
              <a:rPr lang="en-US" sz="1400"/>
              <a:t>John</a:t>
            </a:r>
            <a:endParaRPr lang="en-US" sz="1400"/>
          </a:p>
        </p:txBody>
      </p:sp>
      <p:sp>
        <p:nvSpPr>
          <p:cNvPr id="18" name="Text Box 17"/>
          <p:cNvSpPr txBox="1"/>
          <p:nvPr/>
        </p:nvSpPr>
        <p:spPr>
          <a:xfrm>
            <a:off x="2485390" y="4168775"/>
            <a:ext cx="861060" cy="306705"/>
          </a:xfrm>
          <a:prstGeom prst="rect">
            <a:avLst/>
          </a:prstGeom>
          <a:noFill/>
        </p:spPr>
        <p:txBody>
          <a:bodyPr wrap="none" rtlCol="0">
            <a:spAutoFit/>
          </a:bodyPr>
          <a:p>
            <a:r>
              <a:rPr lang="en-US" sz="1400"/>
              <a:t>20/05/21</a:t>
            </a:r>
            <a:endParaRPr lang="en-US" sz="1400"/>
          </a:p>
        </p:txBody>
      </p:sp>
      <p:pic>
        <p:nvPicPr>
          <p:cNvPr id="23" name="Picture 22" descr="pista"/>
          <p:cNvPicPr>
            <a:picLocks noChangeAspect="1"/>
          </p:cNvPicPr>
          <p:nvPr/>
        </p:nvPicPr>
        <p:blipFill>
          <a:blip r:embed="rId5"/>
          <a:stretch>
            <a:fillRect/>
          </a:stretch>
        </p:blipFill>
        <p:spPr>
          <a:xfrm>
            <a:off x="3666490" y="1186180"/>
            <a:ext cx="2331720" cy="2686239"/>
          </a:xfrm>
          <a:prstGeom prst="rect">
            <a:avLst/>
          </a:prstGeom>
        </p:spPr>
      </p:pic>
      <p:pic>
        <p:nvPicPr>
          <p:cNvPr id="25" name="Picture 24" descr="young-happy-businesswoman-eating-break-office"/>
          <p:cNvPicPr>
            <a:picLocks noChangeAspect="1"/>
          </p:cNvPicPr>
          <p:nvPr/>
        </p:nvPicPr>
        <p:blipFill>
          <a:blip r:embed="rId6"/>
          <a:stretch>
            <a:fillRect/>
          </a:stretch>
        </p:blipFill>
        <p:spPr>
          <a:xfrm>
            <a:off x="6193155" y="1205230"/>
            <a:ext cx="2331720" cy="2648585"/>
          </a:xfrm>
          <a:prstGeom prst="rect">
            <a:avLst/>
          </a:prstGeom>
        </p:spPr>
      </p:pic>
      <p:pic>
        <p:nvPicPr>
          <p:cNvPr id="27" name="Picture 26" descr="hot-green-tea-glass-teapot-cup"/>
          <p:cNvPicPr>
            <a:picLocks noChangeAspect="1"/>
          </p:cNvPicPr>
          <p:nvPr/>
        </p:nvPicPr>
        <p:blipFill>
          <a:blip r:embed="rId7"/>
          <a:stretch>
            <a:fillRect/>
          </a:stretch>
        </p:blipFill>
        <p:spPr>
          <a:xfrm>
            <a:off x="8745220" y="1205230"/>
            <a:ext cx="2336165" cy="2648585"/>
          </a:xfrm>
          <a:prstGeom prst="rect">
            <a:avLst/>
          </a:prstGeom>
        </p:spPr>
      </p:pic>
      <p:sp>
        <p:nvSpPr>
          <p:cNvPr id="57" name="Rectangles 56"/>
          <p:cNvSpPr/>
          <p:nvPr/>
        </p:nvSpPr>
        <p:spPr>
          <a:xfrm>
            <a:off x="1078865" y="3890645"/>
            <a:ext cx="2341880" cy="229933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1266825" y="4602480"/>
            <a:ext cx="2079625" cy="1168400"/>
          </a:xfrm>
          <a:prstGeom prst="rect">
            <a:avLst/>
          </a:prstGeom>
          <a:noFill/>
        </p:spPr>
        <p:txBody>
          <a:bodyPr wrap="square" rtlCol="0">
            <a:spAutoFit/>
          </a:bodyPr>
          <a:p>
            <a:r>
              <a:rPr lang="en-US" sz="1400">
                <a:latin typeface="Cambria" panose="02040503050406030204" charset="0"/>
                <a:cs typeface="Cambria" panose="02040503050406030204" charset="0"/>
              </a:rPr>
              <a:t>Two Pizzaerias featured in the Top 50 </a:t>
            </a:r>
            <a:r>
              <a:rPr lang="en-US" sz="1400">
                <a:latin typeface="Cambria" panose="02040503050406030204" charset="0"/>
                <a:cs typeface="Cambria" panose="02040503050406030204" charset="0"/>
                <a:sym typeface="+mn-ea"/>
              </a:rPr>
              <a:t>Pizzaerias of India.</a:t>
            </a:r>
            <a:endParaRPr lang="en-US" sz="1400">
              <a:latin typeface="Cambria" panose="02040503050406030204" charset="0"/>
              <a:cs typeface="Cambria" panose="02040503050406030204" charset="0"/>
            </a:endParaRPr>
          </a:p>
          <a:p>
            <a:endParaRPr lang="en-US" sz="1400">
              <a:latin typeface="Cambria" panose="02040503050406030204" charset="0"/>
              <a:cs typeface="Cambria" panose="02040503050406030204" charset="0"/>
            </a:endParaRPr>
          </a:p>
          <a:p>
            <a:endParaRPr lang="en-US" sz="1400">
              <a:latin typeface="Cambria" panose="02040503050406030204" charset="0"/>
              <a:cs typeface="Cambria" panose="02040503050406030204" charset="0"/>
            </a:endParaRPr>
          </a:p>
        </p:txBody>
      </p:sp>
      <p:sp>
        <p:nvSpPr>
          <p:cNvPr id="59" name="Text Box 58"/>
          <p:cNvSpPr txBox="1"/>
          <p:nvPr/>
        </p:nvSpPr>
        <p:spPr>
          <a:xfrm>
            <a:off x="1819910" y="5619750"/>
            <a:ext cx="792480" cy="368300"/>
          </a:xfrm>
          <a:prstGeom prst="rect">
            <a:avLst/>
          </a:prstGeom>
          <a:noFill/>
        </p:spPr>
        <p:txBody>
          <a:bodyPr wrap="none" rtlCol="0">
            <a:spAutoFit/>
          </a:bodyPr>
          <a:p>
            <a:r>
              <a:rPr lang="en-US"/>
              <a:t>More  </a:t>
            </a:r>
            <a:endParaRPr lang="en-US"/>
          </a:p>
        </p:txBody>
      </p:sp>
      <p:pic>
        <p:nvPicPr>
          <p:cNvPr id="60" name="Picture 59" descr="fast-forward-double-right-arrows-symbol"/>
          <p:cNvPicPr>
            <a:picLocks noChangeAspect="1"/>
          </p:cNvPicPr>
          <p:nvPr/>
        </p:nvPicPr>
        <p:blipFill>
          <a:blip r:embed="rId2"/>
          <a:stretch>
            <a:fillRect/>
          </a:stretch>
        </p:blipFill>
        <p:spPr>
          <a:xfrm flipV="1">
            <a:off x="2612390" y="5716905"/>
            <a:ext cx="173990" cy="173990"/>
          </a:xfrm>
          <a:prstGeom prst="rect">
            <a:avLst/>
          </a:prstGeom>
        </p:spPr>
      </p:pic>
      <p:pic>
        <p:nvPicPr>
          <p:cNvPr id="61" name="Picture 60" descr="calendar"/>
          <p:cNvPicPr>
            <a:picLocks noChangeAspect="1"/>
          </p:cNvPicPr>
          <p:nvPr/>
        </p:nvPicPr>
        <p:blipFill>
          <a:blip r:embed="rId3"/>
          <a:stretch>
            <a:fillRect/>
          </a:stretch>
        </p:blipFill>
        <p:spPr>
          <a:xfrm>
            <a:off x="2231390" y="4293870"/>
            <a:ext cx="213545" cy="182880"/>
          </a:xfrm>
          <a:prstGeom prst="rect">
            <a:avLst/>
          </a:prstGeom>
        </p:spPr>
      </p:pic>
      <p:pic>
        <p:nvPicPr>
          <p:cNvPr id="62" name="Picture 61" descr="user"/>
          <p:cNvPicPr>
            <a:picLocks noChangeAspect="1"/>
          </p:cNvPicPr>
          <p:nvPr/>
        </p:nvPicPr>
        <p:blipFill>
          <a:blip r:embed="rId4"/>
          <a:stretch>
            <a:fillRect/>
          </a:stretch>
        </p:blipFill>
        <p:spPr>
          <a:xfrm>
            <a:off x="1278255" y="4277360"/>
            <a:ext cx="153785" cy="182880"/>
          </a:xfrm>
          <a:prstGeom prst="rect">
            <a:avLst/>
          </a:prstGeom>
        </p:spPr>
      </p:pic>
      <p:sp>
        <p:nvSpPr>
          <p:cNvPr id="63" name="Text Box 62"/>
          <p:cNvSpPr txBox="1"/>
          <p:nvPr/>
        </p:nvSpPr>
        <p:spPr>
          <a:xfrm>
            <a:off x="1451610" y="4232275"/>
            <a:ext cx="520065" cy="306705"/>
          </a:xfrm>
          <a:prstGeom prst="rect">
            <a:avLst/>
          </a:prstGeom>
          <a:noFill/>
        </p:spPr>
        <p:txBody>
          <a:bodyPr wrap="none" rtlCol="0">
            <a:spAutoFit/>
          </a:bodyPr>
          <a:p>
            <a:r>
              <a:rPr lang="en-US" sz="1400"/>
              <a:t>John</a:t>
            </a:r>
            <a:endParaRPr lang="en-US" sz="1400"/>
          </a:p>
        </p:txBody>
      </p:sp>
      <p:sp>
        <p:nvSpPr>
          <p:cNvPr id="64" name="Text Box 63"/>
          <p:cNvSpPr txBox="1"/>
          <p:nvPr/>
        </p:nvSpPr>
        <p:spPr>
          <a:xfrm>
            <a:off x="2444750" y="4255770"/>
            <a:ext cx="861060" cy="306705"/>
          </a:xfrm>
          <a:prstGeom prst="rect">
            <a:avLst/>
          </a:prstGeom>
          <a:noFill/>
        </p:spPr>
        <p:txBody>
          <a:bodyPr wrap="none" rtlCol="0">
            <a:spAutoFit/>
          </a:bodyPr>
          <a:p>
            <a:r>
              <a:rPr lang="en-US" sz="1400"/>
              <a:t>20/05/21</a:t>
            </a:r>
            <a:endParaRPr lang="en-US" sz="1400"/>
          </a:p>
        </p:txBody>
      </p:sp>
      <p:sp>
        <p:nvSpPr>
          <p:cNvPr id="65" name="Text Box 64"/>
          <p:cNvSpPr txBox="1"/>
          <p:nvPr/>
        </p:nvSpPr>
        <p:spPr>
          <a:xfrm>
            <a:off x="6455410" y="4880610"/>
            <a:ext cx="2079625" cy="1168400"/>
          </a:xfrm>
          <a:prstGeom prst="rect">
            <a:avLst/>
          </a:prstGeom>
          <a:noFill/>
        </p:spPr>
        <p:txBody>
          <a:bodyPr wrap="square" rtlCol="0">
            <a:spAutoFit/>
          </a:bodyPr>
          <a:p>
            <a:r>
              <a:rPr lang="en-US" sz="1400">
                <a:latin typeface="Comic Sans MS" panose="030F0702030302020204" charset="0"/>
                <a:cs typeface="Comic Sans MS" panose="030F0702030302020204" charset="0"/>
              </a:rPr>
              <a:t>Two Pizzaerias featured in the Top 50 </a:t>
            </a:r>
            <a:r>
              <a:rPr lang="en-US" sz="1400">
                <a:latin typeface="Comic Sans MS" panose="030F0702030302020204" charset="0"/>
                <a:cs typeface="Comic Sans MS" panose="030F0702030302020204" charset="0"/>
                <a:sym typeface="+mn-ea"/>
              </a:rPr>
              <a:t>Pizzaerias of India.</a:t>
            </a:r>
            <a:endParaRPr lang="en-US" sz="1400">
              <a:latin typeface="Comic Sans MS" panose="030F0702030302020204" charset="0"/>
              <a:cs typeface="Comic Sans MS" panose="030F0702030302020204" charset="0"/>
            </a:endParaRPr>
          </a:p>
          <a:p>
            <a:endParaRPr lang="en-US" sz="1400"/>
          </a:p>
          <a:p>
            <a:endParaRPr lang="en-US" sz="1400"/>
          </a:p>
        </p:txBody>
      </p:sp>
      <p:sp>
        <p:nvSpPr>
          <p:cNvPr id="66" name="Text Box 65"/>
          <p:cNvSpPr txBox="1"/>
          <p:nvPr/>
        </p:nvSpPr>
        <p:spPr>
          <a:xfrm>
            <a:off x="6933565" y="5777865"/>
            <a:ext cx="792480" cy="368300"/>
          </a:xfrm>
          <a:prstGeom prst="rect">
            <a:avLst/>
          </a:prstGeom>
          <a:noFill/>
        </p:spPr>
        <p:txBody>
          <a:bodyPr wrap="none" rtlCol="0">
            <a:spAutoFit/>
          </a:bodyPr>
          <a:p>
            <a:r>
              <a:rPr lang="en-US"/>
              <a:t>More  </a:t>
            </a:r>
            <a:endParaRPr lang="en-US"/>
          </a:p>
        </p:txBody>
      </p:sp>
      <p:pic>
        <p:nvPicPr>
          <p:cNvPr id="67" name="Picture 66" descr="fast-forward-double-right-arrows-symbol"/>
          <p:cNvPicPr>
            <a:picLocks noChangeAspect="1"/>
          </p:cNvPicPr>
          <p:nvPr/>
        </p:nvPicPr>
        <p:blipFill>
          <a:blip r:embed="rId2"/>
          <a:stretch>
            <a:fillRect/>
          </a:stretch>
        </p:blipFill>
        <p:spPr>
          <a:xfrm flipV="1">
            <a:off x="7726045" y="5875020"/>
            <a:ext cx="173990" cy="173990"/>
          </a:xfrm>
          <a:prstGeom prst="rect">
            <a:avLst/>
          </a:prstGeom>
        </p:spPr>
      </p:pic>
      <p:pic>
        <p:nvPicPr>
          <p:cNvPr id="68" name="Picture 67" descr="calendar"/>
          <p:cNvPicPr>
            <a:picLocks noChangeAspect="1"/>
          </p:cNvPicPr>
          <p:nvPr/>
        </p:nvPicPr>
        <p:blipFill>
          <a:blip r:embed="rId3"/>
          <a:stretch>
            <a:fillRect/>
          </a:stretch>
        </p:blipFill>
        <p:spPr>
          <a:xfrm>
            <a:off x="7512685" y="4382770"/>
            <a:ext cx="213545" cy="182880"/>
          </a:xfrm>
          <a:prstGeom prst="rect">
            <a:avLst/>
          </a:prstGeom>
        </p:spPr>
      </p:pic>
      <p:pic>
        <p:nvPicPr>
          <p:cNvPr id="69" name="Picture 68" descr="user"/>
          <p:cNvPicPr>
            <a:picLocks noChangeAspect="1"/>
          </p:cNvPicPr>
          <p:nvPr/>
        </p:nvPicPr>
        <p:blipFill>
          <a:blip r:embed="rId4"/>
          <a:stretch>
            <a:fillRect/>
          </a:stretch>
        </p:blipFill>
        <p:spPr>
          <a:xfrm>
            <a:off x="6637020" y="4358005"/>
            <a:ext cx="153785" cy="182880"/>
          </a:xfrm>
          <a:prstGeom prst="rect">
            <a:avLst/>
          </a:prstGeom>
        </p:spPr>
      </p:pic>
      <p:sp>
        <p:nvSpPr>
          <p:cNvPr id="70" name="Text Box 69"/>
          <p:cNvSpPr txBox="1"/>
          <p:nvPr/>
        </p:nvSpPr>
        <p:spPr>
          <a:xfrm>
            <a:off x="6812280" y="4321175"/>
            <a:ext cx="520065" cy="306705"/>
          </a:xfrm>
          <a:prstGeom prst="rect">
            <a:avLst/>
          </a:prstGeom>
          <a:noFill/>
        </p:spPr>
        <p:txBody>
          <a:bodyPr wrap="none" rtlCol="0">
            <a:spAutoFit/>
          </a:bodyPr>
          <a:p>
            <a:r>
              <a:rPr lang="en-US" sz="1400"/>
              <a:t>John</a:t>
            </a:r>
            <a:endParaRPr lang="en-US" sz="1400"/>
          </a:p>
        </p:txBody>
      </p:sp>
      <p:sp>
        <p:nvSpPr>
          <p:cNvPr id="71" name="Text Box 70"/>
          <p:cNvSpPr txBox="1"/>
          <p:nvPr/>
        </p:nvSpPr>
        <p:spPr>
          <a:xfrm>
            <a:off x="7726045" y="4295775"/>
            <a:ext cx="861060" cy="306705"/>
          </a:xfrm>
          <a:prstGeom prst="rect">
            <a:avLst/>
          </a:prstGeom>
          <a:noFill/>
        </p:spPr>
        <p:txBody>
          <a:bodyPr wrap="none" rtlCol="0">
            <a:spAutoFit/>
          </a:bodyPr>
          <a:p>
            <a:r>
              <a:rPr lang="en-US" sz="1400"/>
              <a:t>20/05/21</a:t>
            </a:r>
            <a:endParaRPr lang="en-US" sz="1400"/>
          </a:p>
        </p:txBody>
      </p:sp>
      <p:sp>
        <p:nvSpPr>
          <p:cNvPr id="72" name="Rectangles 71"/>
          <p:cNvSpPr/>
          <p:nvPr/>
        </p:nvSpPr>
        <p:spPr>
          <a:xfrm>
            <a:off x="6188075" y="3872230"/>
            <a:ext cx="2341880" cy="229933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Text Box 72"/>
          <p:cNvSpPr txBox="1"/>
          <p:nvPr/>
        </p:nvSpPr>
        <p:spPr>
          <a:xfrm>
            <a:off x="6319520" y="4579620"/>
            <a:ext cx="2079625" cy="737235"/>
          </a:xfrm>
          <a:prstGeom prst="rect">
            <a:avLst/>
          </a:prstGeom>
          <a:noFill/>
        </p:spPr>
        <p:txBody>
          <a:bodyPr wrap="square" rtlCol="0">
            <a:spAutoFit/>
          </a:bodyPr>
          <a:p>
            <a:r>
              <a:rPr lang="en-US" sz="1400">
                <a:latin typeface="Cambria" panose="02040503050406030204" charset="0"/>
                <a:cs typeface="Cambria" panose="02040503050406030204" charset="0"/>
              </a:rPr>
              <a:t>5 Ready to eat foods makes life easier for working women.</a:t>
            </a:r>
            <a:endParaRPr lang="en-US" sz="1400">
              <a:latin typeface="Cambria" panose="02040503050406030204" charset="0"/>
              <a:cs typeface="Cambria" panose="02040503050406030204" charset="0"/>
            </a:endParaRPr>
          </a:p>
        </p:txBody>
      </p:sp>
      <p:sp>
        <p:nvSpPr>
          <p:cNvPr id="74" name="Text Box 73"/>
          <p:cNvSpPr txBox="1"/>
          <p:nvPr/>
        </p:nvSpPr>
        <p:spPr>
          <a:xfrm>
            <a:off x="6872605" y="5570855"/>
            <a:ext cx="792480" cy="368300"/>
          </a:xfrm>
          <a:prstGeom prst="rect">
            <a:avLst/>
          </a:prstGeom>
          <a:noFill/>
        </p:spPr>
        <p:txBody>
          <a:bodyPr wrap="none" rtlCol="0">
            <a:spAutoFit/>
          </a:bodyPr>
          <a:p>
            <a:r>
              <a:rPr lang="en-US"/>
              <a:t>More  </a:t>
            </a:r>
            <a:endParaRPr lang="en-US"/>
          </a:p>
        </p:txBody>
      </p:sp>
      <p:pic>
        <p:nvPicPr>
          <p:cNvPr id="75" name="Picture 74" descr="fast-forward-double-right-arrows-symbol"/>
          <p:cNvPicPr>
            <a:picLocks noChangeAspect="1"/>
          </p:cNvPicPr>
          <p:nvPr/>
        </p:nvPicPr>
        <p:blipFill>
          <a:blip r:embed="rId2"/>
          <a:stretch>
            <a:fillRect/>
          </a:stretch>
        </p:blipFill>
        <p:spPr>
          <a:xfrm flipV="1">
            <a:off x="7665085" y="5668010"/>
            <a:ext cx="173990" cy="173990"/>
          </a:xfrm>
          <a:prstGeom prst="rect">
            <a:avLst/>
          </a:prstGeom>
        </p:spPr>
      </p:pic>
      <p:pic>
        <p:nvPicPr>
          <p:cNvPr id="76" name="Picture 75" descr="calendar"/>
          <p:cNvPicPr>
            <a:picLocks noChangeAspect="1"/>
          </p:cNvPicPr>
          <p:nvPr/>
        </p:nvPicPr>
        <p:blipFill>
          <a:blip r:embed="rId3"/>
          <a:stretch>
            <a:fillRect/>
          </a:stretch>
        </p:blipFill>
        <p:spPr>
          <a:xfrm>
            <a:off x="7334885" y="4288155"/>
            <a:ext cx="213545" cy="182880"/>
          </a:xfrm>
          <a:prstGeom prst="rect">
            <a:avLst/>
          </a:prstGeom>
        </p:spPr>
      </p:pic>
      <p:pic>
        <p:nvPicPr>
          <p:cNvPr id="77" name="Picture 76" descr="user"/>
          <p:cNvPicPr>
            <a:picLocks noChangeAspect="1"/>
          </p:cNvPicPr>
          <p:nvPr/>
        </p:nvPicPr>
        <p:blipFill>
          <a:blip r:embed="rId4"/>
          <a:stretch>
            <a:fillRect/>
          </a:stretch>
        </p:blipFill>
        <p:spPr>
          <a:xfrm>
            <a:off x="6391910" y="4275455"/>
            <a:ext cx="153785" cy="182880"/>
          </a:xfrm>
          <a:prstGeom prst="rect">
            <a:avLst/>
          </a:prstGeom>
        </p:spPr>
      </p:pic>
      <p:sp>
        <p:nvSpPr>
          <p:cNvPr id="78" name="Text Box 77"/>
          <p:cNvSpPr txBox="1"/>
          <p:nvPr/>
        </p:nvSpPr>
        <p:spPr>
          <a:xfrm>
            <a:off x="6545580" y="4226560"/>
            <a:ext cx="520065" cy="306705"/>
          </a:xfrm>
          <a:prstGeom prst="rect">
            <a:avLst/>
          </a:prstGeom>
          <a:noFill/>
        </p:spPr>
        <p:txBody>
          <a:bodyPr wrap="none" rtlCol="0">
            <a:spAutoFit/>
          </a:bodyPr>
          <a:p>
            <a:r>
              <a:rPr lang="en-US" sz="1400"/>
              <a:t>John</a:t>
            </a:r>
            <a:endParaRPr lang="en-US" sz="1400"/>
          </a:p>
        </p:txBody>
      </p:sp>
      <p:sp>
        <p:nvSpPr>
          <p:cNvPr id="79" name="Text Box 78"/>
          <p:cNvSpPr txBox="1"/>
          <p:nvPr/>
        </p:nvSpPr>
        <p:spPr>
          <a:xfrm>
            <a:off x="7599045" y="4213860"/>
            <a:ext cx="861060" cy="306705"/>
          </a:xfrm>
          <a:prstGeom prst="rect">
            <a:avLst/>
          </a:prstGeom>
          <a:noFill/>
        </p:spPr>
        <p:txBody>
          <a:bodyPr wrap="none" rtlCol="0">
            <a:spAutoFit/>
          </a:bodyPr>
          <a:p>
            <a:r>
              <a:rPr lang="en-US" sz="1400"/>
              <a:t>20/05/21</a:t>
            </a:r>
            <a:endParaRPr lang="en-US" sz="1400"/>
          </a:p>
        </p:txBody>
      </p:sp>
      <p:sp>
        <p:nvSpPr>
          <p:cNvPr id="101" name="Text Box 100"/>
          <p:cNvSpPr txBox="1"/>
          <p:nvPr/>
        </p:nvSpPr>
        <p:spPr>
          <a:xfrm>
            <a:off x="3766820" y="4579620"/>
            <a:ext cx="2079625" cy="1168400"/>
          </a:xfrm>
          <a:prstGeom prst="rect">
            <a:avLst/>
          </a:prstGeom>
          <a:noFill/>
        </p:spPr>
        <p:txBody>
          <a:bodyPr wrap="square" rtlCol="0">
            <a:spAutoFit/>
          </a:bodyPr>
          <a:p>
            <a:r>
              <a:rPr lang="en-US" sz="1400">
                <a:latin typeface="Comic Sans MS" panose="030F0702030302020204" charset="0"/>
                <a:cs typeface="Comic Sans MS" panose="030F0702030302020204" charset="0"/>
              </a:rPr>
              <a:t>Two Pizzaerias featured in the Top 50 </a:t>
            </a:r>
            <a:r>
              <a:rPr lang="en-US" sz="1400">
                <a:latin typeface="Comic Sans MS" panose="030F0702030302020204" charset="0"/>
                <a:cs typeface="Comic Sans MS" panose="030F0702030302020204" charset="0"/>
                <a:sym typeface="+mn-ea"/>
              </a:rPr>
              <a:t>Pizzaerias of India.</a:t>
            </a:r>
            <a:endParaRPr lang="en-US" sz="1400">
              <a:latin typeface="Comic Sans MS" panose="030F0702030302020204" charset="0"/>
              <a:cs typeface="Comic Sans MS" panose="030F0702030302020204" charset="0"/>
            </a:endParaRPr>
          </a:p>
          <a:p>
            <a:endParaRPr lang="en-US" sz="1400"/>
          </a:p>
          <a:p>
            <a:endParaRPr lang="en-US" sz="1400"/>
          </a:p>
        </p:txBody>
      </p:sp>
      <p:sp>
        <p:nvSpPr>
          <p:cNvPr id="107" name="Text Box 106"/>
          <p:cNvSpPr txBox="1"/>
          <p:nvPr/>
        </p:nvSpPr>
        <p:spPr>
          <a:xfrm>
            <a:off x="4809490" y="4215765"/>
            <a:ext cx="861060" cy="306705"/>
          </a:xfrm>
          <a:prstGeom prst="rect">
            <a:avLst/>
          </a:prstGeom>
          <a:noFill/>
        </p:spPr>
        <p:txBody>
          <a:bodyPr wrap="none" rtlCol="0">
            <a:spAutoFit/>
          </a:bodyPr>
          <a:p>
            <a:r>
              <a:rPr lang="en-US" sz="1400"/>
              <a:t>20/05/21</a:t>
            </a:r>
            <a:endParaRPr lang="en-US" sz="1400"/>
          </a:p>
        </p:txBody>
      </p:sp>
      <p:sp>
        <p:nvSpPr>
          <p:cNvPr id="115" name="Rectangles 114"/>
          <p:cNvSpPr/>
          <p:nvPr/>
        </p:nvSpPr>
        <p:spPr>
          <a:xfrm>
            <a:off x="3609975" y="3897630"/>
            <a:ext cx="2360295" cy="22923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highlight>
                <a:srgbClr val="000000"/>
              </a:highlight>
              <a:sym typeface="+mn-ea"/>
            </a:endParaRPr>
          </a:p>
        </p:txBody>
      </p:sp>
      <p:pic>
        <p:nvPicPr>
          <p:cNvPr id="116" name="Picture 115" descr="user"/>
          <p:cNvPicPr>
            <a:picLocks noChangeAspect="1"/>
          </p:cNvPicPr>
          <p:nvPr/>
        </p:nvPicPr>
        <p:blipFill>
          <a:blip r:embed="rId4"/>
          <a:stretch>
            <a:fillRect/>
          </a:stretch>
        </p:blipFill>
        <p:spPr>
          <a:xfrm>
            <a:off x="3934460" y="4277995"/>
            <a:ext cx="153785" cy="182880"/>
          </a:xfrm>
          <a:prstGeom prst="rect">
            <a:avLst/>
          </a:prstGeom>
        </p:spPr>
      </p:pic>
      <p:pic>
        <p:nvPicPr>
          <p:cNvPr id="133" name="Picture 132" descr="user"/>
          <p:cNvPicPr>
            <a:picLocks noChangeAspect="1"/>
          </p:cNvPicPr>
          <p:nvPr/>
        </p:nvPicPr>
        <p:blipFill>
          <a:blip r:embed="rId4"/>
          <a:stretch>
            <a:fillRect/>
          </a:stretch>
        </p:blipFill>
        <p:spPr>
          <a:xfrm>
            <a:off x="9079865" y="4275455"/>
            <a:ext cx="153785" cy="182880"/>
          </a:xfrm>
          <a:prstGeom prst="rect">
            <a:avLst/>
          </a:prstGeom>
        </p:spPr>
      </p:pic>
      <p:sp>
        <p:nvSpPr>
          <p:cNvPr id="135" name="Rectangles 134"/>
          <p:cNvSpPr/>
          <p:nvPr/>
        </p:nvSpPr>
        <p:spPr>
          <a:xfrm>
            <a:off x="8745220" y="3897630"/>
            <a:ext cx="2360295" cy="22923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highlight>
                <a:srgbClr val="000000"/>
              </a:highlight>
              <a:sym typeface="+mn-ea"/>
            </a:endParaRPr>
          </a:p>
        </p:txBody>
      </p:sp>
      <p:pic>
        <p:nvPicPr>
          <p:cNvPr id="2" name="Picture 1" descr="calendar"/>
          <p:cNvPicPr>
            <a:picLocks noChangeAspect="1"/>
          </p:cNvPicPr>
          <p:nvPr/>
        </p:nvPicPr>
        <p:blipFill>
          <a:blip r:embed="rId3"/>
          <a:stretch>
            <a:fillRect/>
          </a:stretch>
        </p:blipFill>
        <p:spPr>
          <a:xfrm>
            <a:off x="9829165" y="4277995"/>
            <a:ext cx="213545" cy="182880"/>
          </a:xfrm>
          <a:prstGeom prst="rect">
            <a:avLst/>
          </a:prstGeom>
        </p:spPr>
      </p:pic>
      <p:sp>
        <p:nvSpPr>
          <p:cNvPr id="6" name="Text Box 5"/>
          <p:cNvSpPr txBox="1"/>
          <p:nvPr/>
        </p:nvSpPr>
        <p:spPr>
          <a:xfrm>
            <a:off x="4088130" y="4213225"/>
            <a:ext cx="520065" cy="306705"/>
          </a:xfrm>
          <a:prstGeom prst="rect">
            <a:avLst/>
          </a:prstGeom>
          <a:noFill/>
        </p:spPr>
        <p:txBody>
          <a:bodyPr wrap="none" rtlCol="0">
            <a:spAutoFit/>
          </a:bodyPr>
          <a:p>
            <a:r>
              <a:rPr lang="en-US" sz="1400"/>
              <a:t>John</a:t>
            </a:r>
            <a:endParaRPr lang="en-US" sz="1400"/>
          </a:p>
        </p:txBody>
      </p:sp>
      <p:sp>
        <p:nvSpPr>
          <p:cNvPr id="7" name="Text Box 6"/>
          <p:cNvSpPr txBox="1"/>
          <p:nvPr/>
        </p:nvSpPr>
        <p:spPr>
          <a:xfrm>
            <a:off x="3792855" y="4602480"/>
            <a:ext cx="2079625" cy="953135"/>
          </a:xfrm>
          <a:prstGeom prst="rect">
            <a:avLst/>
          </a:prstGeom>
          <a:noFill/>
        </p:spPr>
        <p:txBody>
          <a:bodyPr wrap="square" rtlCol="0">
            <a:spAutoFit/>
          </a:bodyPr>
          <a:p>
            <a:r>
              <a:rPr lang="en-US" sz="1400">
                <a:latin typeface="Cambria" panose="02040503050406030204" charset="0"/>
                <a:cs typeface="Cambria" panose="02040503050406030204" charset="0"/>
              </a:rPr>
              <a:t>How a handful of pistachios can help balance nutritional deficiencies</a:t>
            </a:r>
            <a:endParaRPr lang="en-US" sz="1400">
              <a:latin typeface="Cambria" panose="02040503050406030204" charset="0"/>
              <a:cs typeface="Cambria" panose="02040503050406030204" charset="0"/>
            </a:endParaRPr>
          </a:p>
        </p:txBody>
      </p:sp>
      <p:sp>
        <p:nvSpPr>
          <p:cNvPr id="10" name="Text Box 9"/>
          <p:cNvSpPr txBox="1"/>
          <p:nvPr/>
        </p:nvSpPr>
        <p:spPr>
          <a:xfrm>
            <a:off x="4319905" y="5619750"/>
            <a:ext cx="792480" cy="368300"/>
          </a:xfrm>
          <a:prstGeom prst="rect">
            <a:avLst/>
          </a:prstGeom>
          <a:noFill/>
        </p:spPr>
        <p:txBody>
          <a:bodyPr wrap="none" rtlCol="0">
            <a:spAutoFit/>
          </a:bodyPr>
          <a:p>
            <a:r>
              <a:rPr lang="en-US"/>
              <a:t>More  </a:t>
            </a:r>
            <a:endParaRPr lang="en-US"/>
          </a:p>
        </p:txBody>
      </p:sp>
      <p:pic>
        <p:nvPicPr>
          <p:cNvPr id="11" name="Picture 10" descr="fast-forward-double-right-arrows-symbol"/>
          <p:cNvPicPr>
            <a:picLocks noChangeAspect="1"/>
          </p:cNvPicPr>
          <p:nvPr/>
        </p:nvPicPr>
        <p:blipFill>
          <a:blip r:embed="rId2"/>
          <a:stretch>
            <a:fillRect/>
          </a:stretch>
        </p:blipFill>
        <p:spPr>
          <a:xfrm flipV="1">
            <a:off x="5153025" y="5716905"/>
            <a:ext cx="173990" cy="173990"/>
          </a:xfrm>
          <a:prstGeom prst="rect">
            <a:avLst/>
          </a:prstGeom>
        </p:spPr>
      </p:pic>
      <p:pic>
        <p:nvPicPr>
          <p:cNvPr id="12" name="Picture 11" descr="calendar"/>
          <p:cNvPicPr>
            <a:picLocks noChangeAspect="1"/>
          </p:cNvPicPr>
          <p:nvPr/>
        </p:nvPicPr>
        <p:blipFill>
          <a:blip r:embed="rId3"/>
          <a:stretch>
            <a:fillRect/>
          </a:stretch>
        </p:blipFill>
        <p:spPr>
          <a:xfrm>
            <a:off x="4725670" y="4295775"/>
            <a:ext cx="213545" cy="182880"/>
          </a:xfrm>
          <a:prstGeom prst="rect">
            <a:avLst/>
          </a:prstGeom>
        </p:spPr>
      </p:pic>
      <p:pic>
        <p:nvPicPr>
          <p:cNvPr id="14" name="Picture 13" descr="user"/>
          <p:cNvPicPr>
            <a:picLocks noChangeAspect="1"/>
          </p:cNvPicPr>
          <p:nvPr/>
        </p:nvPicPr>
        <p:blipFill>
          <a:blip r:embed="rId4"/>
          <a:stretch>
            <a:fillRect/>
          </a:stretch>
        </p:blipFill>
        <p:spPr>
          <a:xfrm>
            <a:off x="8989060" y="4256405"/>
            <a:ext cx="153785" cy="182880"/>
          </a:xfrm>
          <a:prstGeom prst="rect">
            <a:avLst/>
          </a:prstGeom>
        </p:spPr>
      </p:pic>
      <p:sp>
        <p:nvSpPr>
          <p:cNvPr id="19" name="Text Box 18"/>
          <p:cNvSpPr txBox="1"/>
          <p:nvPr/>
        </p:nvSpPr>
        <p:spPr>
          <a:xfrm>
            <a:off x="4985385" y="4231005"/>
            <a:ext cx="861060" cy="306705"/>
          </a:xfrm>
          <a:prstGeom prst="rect">
            <a:avLst/>
          </a:prstGeom>
          <a:noFill/>
        </p:spPr>
        <p:txBody>
          <a:bodyPr wrap="none" rtlCol="0">
            <a:spAutoFit/>
          </a:bodyPr>
          <a:p>
            <a:r>
              <a:rPr lang="en-US" sz="1400"/>
              <a:t>20/05/21</a:t>
            </a:r>
            <a:endParaRPr lang="en-US" sz="1400"/>
          </a:p>
        </p:txBody>
      </p:sp>
      <p:sp>
        <p:nvSpPr>
          <p:cNvPr id="20" name="Text Box 19"/>
          <p:cNvSpPr txBox="1"/>
          <p:nvPr/>
        </p:nvSpPr>
        <p:spPr>
          <a:xfrm>
            <a:off x="9142730" y="4193540"/>
            <a:ext cx="520065" cy="306705"/>
          </a:xfrm>
          <a:prstGeom prst="rect">
            <a:avLst/>
          </a:prstGeom>
          <a:noFill/>
        </p:spPr>
        <p:txBody>
          <a:bodyPr wrap="none" rtlCol="0">
            <a:spAutoFit/>
          </a:bodyPr>
          <a:p>
            <a:r>
              <a:rPr lang="en-US" sz="1400"/>
              <a:t>John</a:t>
            </a:r>
            <a:endParaRPr lang="en-US" sz="1400"/>
          </a:p>
        </p:txBody>
      </p:sp>
      <p:sp>
        <p:nvSpPr>
          <p:cNvPr id="21" name="Text Box 20"/>
          <p:cNvSpPr txBox="1"/>
          <p:nvPr/>
        </p:nvSpPr>
        <p:spPr>
          <a:xfrm>
            <a:off x="10042525" y="4213860"/>
            <a:ext cx="861060" cy="306705"/>
          </a:xfrm>
          <a:prstGeom prst="rect">
            <a:avLst/>
          </a:prstGeom>
          <a:noFill/>
        </p:spPr>
        <p:txBody>
          <a:bodyPr wrap="none" rtlCol="0">
            <a:spAutoFit/>
          </a:bodyPr>
          <a:p>
            <a:r>
              <a:rPr lang="en-US" sz="1400"/>
              <a:t>20/05/21</a:t>
            </a:r>
            <a:endParaRPr lang="en-US" sz="1400"/>
          </a:p>
        </p:txBody>
      </p:sp>
      <p:sp>
        <p:nvSpPr>
          <p:cNvPr id="22" name="Text Box 21"/>
          <p:cNvSpPr txBox="1"/>
          <p:nvPr/>
        </p:nvSpPr>
        <p:spPr>
          <a:xfrm>
            <a:off x="8873490" y="4602480"/>
            <a:ext cx="2079625" cy="953135"/>
          </a:xfrm>
          <a:prstGeom prst="rect">
            <a:avLst/>
          </a:prstGeom>
          <a:noFill/>
        </p:spPr>
        <p:txBody>
          <a:bodyPr wrap="square" rtlCol="0">
            <a:spAutoFit/>
          </a:bodyPr>
          <a:p>
            <a:r>
              <a:rPr lang="en-US" sz="1400">
                <a:latin typeface="Cambria" panose="02040503050406030204" charset="0"/>
                <a:cs typeface="Cambria" panose="02040503050406030204" charset="0"/>
              </a:rPr>
              <a:t>Begin Your Day With These Food Combos To Boost Immunity And Stay Fit</a:t>
            </a:r>
            <a:endParaRPr lang="en-US" sz="1400">
              <a:latin typeface="Cambria" panose="02040503050406030204" charset="0"/>
              <a:cs typeface="Cambria" panose="02040503050406030204" charset="0"/>
            </a:endParaRPr>
          </a:p>
        </p:txBody>
      </p:sp>
      <p:sp>
        <p:nvSpPr>
          <p:cNvPr id="24" name="Text Box 23"/>
          <p:cNvSpPr txBox="1"/>
          <p:nvPr/>
        </p:nvSpPr>
        <p:spPr>
          <a:xfrm>
            <a:off x="9368790" y="5570855"/>
            <a:ext cx="792480" cy="368300"/>
          </a:xfrm>
          <a:prstGeom prst="rect">
            <a:avLst/>
          </a:prstGeom>
          <a:noFill/>
        </p:spPr>
        <p:txBody>
          <a:bodyPr wrap="none" rtlCol="0">
            <a:spAutoFit/>
          </a:bodyPr>
          <a:p>
            <a:r>
              <a:rPr lang="en-US"/>
              <a:t>More  </a:t>
            </a:r>
            <a:endParaRPr lang="en-US"/>
          </a:p>
        </p:txBody>
      </p:sp>
      <p:pic>
        <p:nvPicPr>
          <p:cNvPr id="26" name="Picture 25" descr="fast-forward-double-right-arrows-symbol"/>
          <p:cNvPicPr>
            <a:picLocks noChangeAspect="1"/>
          </p:cNvPicPr>
          <p:nvPr/>
        </p:nvPicPr>
        <p:blipFill>
          <a:blip r:embed="rId2"/>
          <a:stretch>
            <a:fillRect/>
          </a:stretch>
        </p:blipFill>
        <p:spPr>
          <a:xfrm flipV="1">
            <a:off x="10096500" y="5668010"/>
            <a:ext cx="173990" cy="1739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 name="Rectangles 6"/>
          <p:cNvSpPr/>
          <p:nvPr/>
        </p:nvSpPr>
        <p:spPr>
          <a:xfrm>
            <a:off x="0" y="4420235"/>
            <a:ext cx="12191365" cy="2581910"/>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pic>
        <p:nvPicPr>
          <p:cNvPr id="11" name="Picture 10" descr="facebook"/>
          <p:cNvPicPr>
            <a:picLocks noChangeAspect="1"/>
          </p:cNvPicPr>
          <p:nvPr/>
        </p:nvPicPr>
        <p:blipFill>
          <a:blip r:embed="rId1"/>
          <a:stretch>
            <a:fillRect/>
          </a:stretch>
        </p:blipFill>
        <p:spPr>
          <a:xfrm>
            <a:off x="2093595" y="5976620"/>
            <a:ext cx="292608" cy="292608"/>
          </a:xfrm>
          <a:prstGeom prst="rect">
            <a:avLst/>
          </a:prstGeom>
        </p:spPr>
      </p:pic>
      <p:pic>
        <p:nvPicPr>
          <p:cNvPr id="13" name="Picture 12" descr="linkedin"/>
          <p:cNvPicPr>
            <a:picLocks noChangeAspect="1"/>
          </p:cNvPicPr>
          <p:nvPr/>
        </p:nvPicPr>
        <p:blipFill>
          <a:blip r:embed="rId2"/>
          <a:stretch>
            <a:fillRect/>
          </a:stretch>
        </p:blipFill>
        <p:spPr>
          <a:xfrm>
            <a:off x="2663825" y="5976620"/>
            <a:ext cx="287655" cy="292735"/>
          </a:xfrm>
          <a:prstGeom prst="rect">
            <a:avLst/>
          </a:prstGeom>
        </p:spPr>
      </p:pic>
      <p:pic>
        <p:nvPicPr>
          <p:cNvPr id="14" name="Picture 13" descr="pinterest"/>
          <p:cNvPicPr>
            <a:picLocks noChangeAspect="1"/>
          </p:cNvPicPr>
          <p:nvPr/>
        </p:nvPicPr>
        <p:blipFill>
          <a:blip r:embed="rId3"/>
          <a:stretch>
            <a:fillRect/>
          </a:stretch>
        </p:blipFill>
        <p:spPr>
          <a:xfrm>
            <a:off x="3234055" y="5976620"/>
            <a:ext cx="292735" cy="292735"/>
          </a:xfrm>
          <a:prstGeom prst="rect">
            <a:avLst/>
          </a:prstGeom>
        </p:spPr>
      </p:pic>
      <p:pic>
        <p:nvPicPr>
          <p:cNvPr id="18" name="Picture 17" descr="instagram"/>
          <p:cNvPicPr>
            <a:picLocks noChangeAspect="1"/>
          </p:cNvPicPr>
          <p:nvPr/>
        </p:nvPicPr>
        <p:blipFill>
          <a:blip r:embed="rId4"/>
          <a:stretch>
            <a:fillRect/>
          </a:stretch>
        </p:blipFill>
        <p:spPr>
          <a:xfrm>
            <a:off x="1523365" y="5976620"/>
            <a:ext cx="292608" cy="292608"/>
          </a:xfrm>
          <a:prstGeom prst="rect">
            <a:avLst/>
          </a:prstGeom>
        </p:spPr>
      </p:pic>
      <p:pic>
        <p:nvPicPr>
          <p:cNvPr id="19" name="Picture 18" descr="twitter"/>
          <p:cNvPicPr>
            <a:picLocks noChangeAspect="1"/>
          </p:cNvPicPr>
          <p:nvPr/>
        </p:nvPicPr>
        <p:blipFill>
          <a:blip r:embed="rId5"/>
          <a:stretch>
            <a:fillRect/>
          </a:stretch>
        </p:blipFill>
        <p:spPr>
          <a:xfrm>
            <a:off x="953770" y="5976620"/>
            <a:ext cx="292100" cy="292735"/>
          </a:xfrm>
          <a:prstGeom prst="rect">
            <a:avLst/>
          </a:prstGeom>
        </p:spPr>
      </p:pic>
      <p:sp>
        <p:nvSpPr>
          <p:cNvPr id="24" name="Text Box 23"/>
          <p:cNvSpPr txBox="1"/>
          <p:nvPr/>
        </p:nvSpPr>
        <p:spPr>
          <a:xfrm>
            <a:off x="1562735" y="5383530"/>
            <a:ext cx="1671320" cy="368300"/>
          </a:xfrm>
          <a:prstGeom prst="rect">
            <a:avLst/>
          </a:prstGeom>
          <a:noFill/>
        </p:spPr>
        <p:txBody>
          <a:bodyPr wrap="none" rtlCol="0">
            <a:spAutoFit/>
          </a:bodyPr>
          <a:p>
            <a:r>
              <a:rPr lang="en-US"/>
              <a:t>Ready to Cook ?</a:t>
            </a:r>
            <a:endParaRPr lang="en-US"/>
          </a:p>
        </p:txBody>
      </p:sp>
      <p:sp>
        <p:nvSpPr>
          <p:cNvPr id="27" name="Text Box 26"/>
          <p:cNvSpPr txBox="1"/>
          <p:nvPr/>
        </p:nvSpPr>
        <p:spPr>
          <a:xfrm>
            <a:off x="4440555" y="4973320"/>
            <a:ext cx="4779010" cy="1476375"/>
          </a:xfrm>
          <a:prstGeom prst="rect">
            <a:avLst/>
          </a:prstGeom>
          <a:noFill/>
        </p:spPr>
        <p:txBody>
          <a:bodyPr wrap="square" rtlCol="0">
            <a:spAutoFit/>
          </a:bodyPr>
          <a:p>
            <a:r>
              <a:rPr lang="en-US"/>
              <a:t>I hope you've enjoyed visiting my website. But before you go, why not check out my simple vegetarian recipes, my deliciously quick dishes or maybe even join me in the kitchen in my video recipes.</a:t>
            </a:r>
            <a:endParaRPr lang="en-US"/>
          </a:p>
        </p:txBody>
      </p:sp>
      <p:sp>
        <p:nvSpPr>
          <p:cNvPr id="31" name="Text Box 30"/>
          <p:cNvSpPr txBox="1"/>
          <p:nvPr/>
        </p:nvSpPr>
        <p:spPr>
          <a:xfrm>
            <a:off x="9996805" y="5234305"/>
            <a:ext cx="888365" cy="368300"/>
          </a:xfrm>
          <a:prstGeom prst="rect">
            <a:avLst/>
          </a:prstGeom>
          <a:noFill/>
        </p:spPr>
        <p:txBody>
          <a:bodyPr wrap="none" rtlCol="0">
            <a:spAutoFit/>
          </a:bodyPr>
          <a:p>
            <a:r>
              <a:rPr lang="en-US"/>
              <a:t>Recipes</a:t>
            </a:r>
            <a:endParaRPr lang="en-US"/>
          </a:p>
        </p:txBody>
      </p:sp>
      <p:sp>
        <p:nvSpPr>
          <p:cNvPr id="32" name="Text Box 31"/>
          <p:cNvSpPr txBox="1"/>
          <p:nvPr/>
        </p:nvSpPr>
        <p:spPr>
          <a:xfrm>
            <a:off x="9997440" y="4751705"/>
            <a:ext cx="742315" cy="368300"/>
          </a:xfrm>
          <a:prstGeom prst="rect">
            <a:avLst/>
          </a:prstGeom>
          <a:noFill/>
        </p:spPr>
        <p:txBody>
          <a:bodyPr wrap="none" rtlCol="0">
            <a:spAutoFit/>
          </a:bodyPr>
          <a:p>
            <a:r>
              <a:rPr lang="en-US"/>
              <a:t>Home</a:t>
            </a:r>
            <a:endParaRPr lang="en-US"/>
          </a:p>
        </p:txBody>
      </p:sp>
      <p:sp>
        <p:nvSpPr>
          <p:cNvPr id="33" name="Text Box 32"/>
          <p:cNvSpPr txBox="1"/>
          <p:nvPr/>
        </p:nvSpPr>
        <p:spPr>
          <a:xfrm>
            <a:off x="9998710" y="5751830"/>
            <a:ext cx="692785" cy="368300"/>
          </a:xfrm>
          <a:prstGeom prst="rect">
            <a:avLst/>
          </a:prstGeom>
          <a:noFill/>
        </p:spPr>
        <p:txBody>
          <a:bodyPr wrap="none" rtlCol="0">
            <a:spAutoFit/>
          </a:bodyPr>
          <a:p>
            <a:r>
              <a:rPr lang="en-US"/>
              <a:t>News</a:t>
            </a:r>
            <a:endParaRPr lang="en-US"/>
          </a:p>
        </p:txBody>
      </p:sp>
      <p:sp>
        <p:nvSpPr>
          <p:cNvPr id="34" name="Text Box 33"/>
          <p:cNvSpPr txBox="1"/>
          <p:nvPr/>
        </p:nvSpPr>
        <p:spPr>
          <a:xfrm>
            <a:off x="9998710" y="6269355"/>
            <a:ext cx="1040130" cy="368300"/>
          </a:xfrm>
          <a:prstGeom prst="rect">
            <a:avLst/>
          </a:prstGeom>
          <a:noFill/>
        </p:spPr>
        <p:txBody>
          <a:bodyPr wrap="none" rtlCol="0">
            <a:spAutoFit/>
          </a:bodyPr>
          <a:p>
            <a:r>
              <a:rPr lang="en-US"/>
              <a:t>About Us</a:t>
            </a:r>
            <a:endParaRPr lang="en-US"/>
          </a:p>
        </p:txBody>
      </p:sp>
      <p:sp>
        <p:nvSpPr>
          <p:cNvPr id="35" name="Text Box 34"/>
          <p:cNvSpPr txBox="1"/>
          <p:nvPr/>
        </p:nvSpPr>
        <p:spPr>
          <a:xfrm>
            <a:off x="5563235" y="3859530"/>
            <a:ext cx="1198880" cy="36830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en-US">
                <a:solidFill>
                  <a:schemeClr val="accent2"/>
                </a:solidFill>
              </a:rPr>
              <a:t>View More</a:t>
            </a:r>
            <a:endParaRPr lang="en-US">
              <a:solidFill>
                <a:schemeClr val="accent2"/>
              </a:solidFill>
            </a:endParaRPr>
          </a:p>
        </p:txBody>
      </p:sp>
      <p:sp>
        <p:nvSpPr>
          <p:cNvPr id="36" name="Text Box 35"/>
          <p:cNvSpPr txBox="1"/>
          <p:nvPr/>
        </p:nvSpPr>
        <p:spPr>
          <a:xfrm>
            <a:off x="5468620" y="62865"/>
            <a:ext cx="1880235" cy="368300"/>
          </a:xfrm>
          <a:prstGeom prst="rect">
            <a:avLst/>
          </a:prstGeom>
          <a:noFill/>
        </p:spPr>
        <p:txBody>
          <a:bodyPr wrap="none" rtlCol="0">
            <a:spAutoFit/>
          </a:bodyPr>
          <a:p>
            <a:r>
              <a:rPr lang="en-US" b="1" u="sng">
                <a:solidFill>
                  <a:schemeClr val="accent2"/>
                </a:solidFill>
                <a:latin typeface="Segoe Print" panose="02000600000000000000" charset="0"/>
                <a:cs typeface="Segoe Print" panose="02000600000000000000" charset="0"/>
              </a:rPr>
              <a:t>Recent</a:t>
            </a:r>
            <a:r>
              <a:rPr lang="en-US" b="1" u="sng">
                <a:solidFill>
                  <a:schemeClr val="accent4">
                    <a:lumMod val="60000"/>
                    <a:lumOff val="40000"/>
                  </a:schemeClr>
                </a:solidFill>
                <a:latin typeface="Segoe Print" panose="02000600000000000000" charset="0"/>
                <a:cs typeface="Segoe Print" panose="02000600000000000000" charset="0"/>
              </a:rPr>
              <a:t> </a:t>
            </a:r>
            <a:r>
              <a:rPr lang="en-US" b="1" u="sng">
                <a:latin typeface="Segoe Print" panose="02000600000000000000" charset="0"/>
                <a:cs typeface="Segoe Print" panose="02000600000000000000" charset="0"/>
              </a:rPr>
              <a:t>Recipes</a:t>
            </a:r>
            <a:endParaRPr lang="en-US" b="1" u="sng">
              <a:latin typeface="Segoe Print" panose="02000600000000000000" charset="0"/>
              <a:cs typeface="Segoe Print" panose="02000600000000000000" charset="0"/>
            </a:endParaRPr>
          </a:p>
        </p:txBody>
      </p:sp>
      <p:pic>
        <p:nvPicPr>
          <p:cNvPr id="37" name="Picture 36" descr="Veggie pizza pie"/>
          <p:cNvPicPr>
            <a:picLocks noChangeAspect="1"/>
          </p:cNvPicPr>
          <p:nvPr/>
        </p:nvPicPr>
        <p:blipFill>
          <a:blip r:embed="rId6"/>
          <a:stretch>
            <a:fillRect/>
          </a:stretch>
        </p:blipFill>
        <p:spPr>
          <a:xfrm>
            <a:off x="849630" y="655955"/>
            <a:ext cx="2191797" cy="2249424"/>
          </a:xfrm>
          <a:prstGeom prst="rect">
            <a:avLst/>
          </a:prstGeom>
        </p:spPr>
      </p:pic>
      <p:pic>
        <p:nvPicPr>
          <p:cNvPr id="38" name="Picture 37" descr="Easy-Pasta-Salad-1-268x370"/>
          <p:cNvPicPr>
            <a:picLocks noChangeAspect="1"/>
          </p:cNvPicPr>
          <p:nvPr/>
        </p:nvPicPr>
        <p:blipFill>
          <a:blip r:embed="rId7"/>
          <a:stretch>
            <a:fillRect/>
          </a:stretch>
        </p:blipFill>
        <p:spPr>
          <a:xfrm>
            <a:off x="3847465" y="656590"/>
            <a:ext cx="2200951" cy="2249424"/>
          </a:xfrm>
          <a:prstGeom prst="rect">
            <a:avLst/>
          </a:prstGeom>
        </p:spPr>
      </p:pic>
      <p:pic>
        <p:nvPicPr>
          <p:cNvPr id="39" name="Picture 38" descr="Brown-Butter-Chocolate-Chip-Cookies-28-268x370"/>
          <p:cNvPicPr>
            <a:picLocks noChangeAspect="1"/>
          </p:cNvPicPr>
          <p:nvPr/>
        </p:nvPicPr>
        <p:blipFill>
          <a:blip r:embed="rId8"/>
          <a:stretch>
            <a:fillRect/>
          </a:stretch>
        </p:blipFill>
        <p:spPr>
          <a:xfrm>
            <a:off x="6762115" y="651510"/>
            <a:ext cx="2042160" cy="2253615"/>
          </a:xfrm>
          <a:prstGeom prst="rect">
            <a:avLst/>
          </a:prstGeom>
        </p:spPr>
      </p:pic>
      <p:pic>
        <p:nvPicPr>
          <p:cNvPr id="40" name="Picture 39" descr="spring rolls"/>
          <p:cNvPicPr>
            <a:picLocks noChangeAspect="1"/>
          </p:cNvPicPr>
          <p:nvPr/>
        </p:nvPicPr>
        <p:blipFill>
          <a:blip r:embed="rId9"/>
          <a:stretch>
            <a:fillRect/>
          </a:stretch>
        </p:blipFill>
        <p:spPr>
          <a:xfrm>
            <a:off x="9634855" y="651510"/>
            <a:ext cx="1898650" cy="2251710"/>
          </a:xfrm>
          <a:prstGeom prst="rect">
            <a:avLst/>
          </a:prstGeom>
        </p:spPr>
      </p:pic>
      <p:sp>
        <p:nvSpPr>
          <p:cNvPr id="41" name="Text Box 40"/>
          <p:cNvSpPr txBox="1"/>
          <p:nvPr/>
        </p:nvSpPr>
        <p:spPr>
          <a:xfrm>
            <a:off x="1358900" y="2657475"/>
            <a:ext cx="1132840"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r>
              <a:rPr lang="en-US">
                <a:sym typeface="+mn-ea"/>
              </a:rPr>
              <a:t>🍽 Lunch</a:t>
            </a:r>
            <a:endParaRPr lang="en-US"/>
          </a:p>
        </p:txBody>
      </p:sp>
      <p:sp>
        <p:nvSpPr>
          <p:cNvPr id="42" name="Text Box 41"/>
          <p:cNvSpPr txBox="1"/>
          <p:nvPr/>
        </p:nvSpPr>
        <p:spPr>
          <a:xfrm>
            <a:off x="7116445" y="2657475"/>
            <a:ext cx="1333500"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r>
              <a:rPr lang="en-US">
                <a:sym typeface="+mn-ea"/>
              </a:rPr>
              <a:t>🍽 Desserts</a:t>
            </a:r>
            <a:endParaRPr lang="en-US"/>
          </a:p>
        </p:txBody>
      </p:sp>
      <p:sp>
        <p:nvSpPr>
          <p:cNvPr id="44" name="Text Box 43"/>
          <p:cNvSpPr txBox="1"/>
          <p:nvPr/>
        </p:nvSpPr>
        <p:spPr>
          <a:xfrm>
            <a:off x="4335780" y="2657475"/>
            <a:ext cx="1132840"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r>
              <a:rPr lang="en-US">
                <a:sym typeface="+mn-ea"/>
              </a:rPr>
              <a:t>🍽 Brunch</a:t>
            </a:r>
            <a:endParaRPr lang="en-US"/>
          </a:p>
        </p:txBody>
      </p:sp>
      <p:sp>
        <p:nvSpPr>
          <p:cNvPr id="45" name="Text Box 44"/>
          <p:cNvSpPr txBox="1"/>
          <p:nvPr/>
        </p:nvSpPr>
        <p:spPr>
          <a:xfrm>
            <a:off x="9892030" y="2657475"/>
            <a:ext cx="1384300"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r>
              <a:rPr lang="en-US">
                <a:sym typeface="+mn-ea"/>
              </a:rPr>
              <a:t>🍽 Appetizer</a:t>
            </a:r>
            <a:endParaRPr lang="en-US"/>
          </a:p>
        </p:txBody>
      </p:sp>
      <p:sp>
        <p:nvSpPr>
          <p:cNvPr id="46" name="Text Box 45"/>
          <p:cNvSpPr txBox="1"/>
          <p:nvPr/>
        </p:nvSpPr>
        <p:spPr>
          <a:xfrm>
            <a:off x="1022350" y="3025775"/>
            <a:ext cx="1641475" cy="368300"/>
          </a:xfrm>
          <a:prstGeom prst="rect">
            <a:avLst/>
          </a:prstGeom>
          <a:noFill/>
        </p:spPr>
        <p:txBody>
          <a:bodyPr wrap="none" rtlCol="0">
            <a:spAutoFit/>
          </a:bodyPr>
          <a:p>
            <a:r>
              <a:rPr lang="en-US"/>
              <a:t>Veggie Pizza Pie</a:t>
            </a:r>
            <a:endParaRPr lang="en-US"/>
          </a:p>
        </p:txBody>
      </p:sp>
      <p:sp>
        <p:nvSpPr>
          <p:cNvPr id="47" name="Text Box 46"/>
          <p:cNvSpPr txBox="1"/>
          <p:nvPr/>
        </p:nvSpPr>
        <p:spPr>
          <a:xfrm>
            <a:off x="3975100" y="3025775"/>
            <a:ext cx="1800225" cy="368300"/>
          </a:xfrm>
          <a:prstGeom prst="rect">
            <a:avLst/>
          </a:prstGeom>
          <a:noFill/>
        </p:spPr>
        <p:txBody>
          <a:bodyPr wrap="none" rtlCol="0">
            <a:spAutoFit/>
          </a:bodyPr>
          <a:p>
            <a:r>
              <a:rPr lang="en-US"/>
              <a:t>Quick Pasta Salad</a:t>
            </a:r>
            <a:endParaRPr lang="en-US"/>
          </a:p>
        </p:txBody>
      </p:sp>
      <p:sp>
        <p:nvSpPr>
          <p:cNvPr id="48" name="Text Box 47"/>
          <p:cNvSpPr txBox="1"/>
          <p:nvPr/>
        </p:nvSpPr>
        <p:spPr>
          <a:xfrm>
            <a:off x="6685915" y="3025775"/>
            <a:ext cx="2247265" cy="368300"/>
          </a:xfrm>
          <a:prstGeom prst="rect">
            <a:avLst/>
          </a:prstGeom>
          <a:noFill/>
        </p:spPr>
        <p:txBody>
          <a:bodyPr wrap="none" rtlCol="0">
            <a:spAutoFit/>
          </a:bodyPr>
          <a:p>
            <a:r>
              <a:rPr lang="en-US"/>
              <a:t>Peanut Butter Cookies</a:t>
            </a:r>
            <a:endParaRPr lang="en-US"/>
          </a:p>
        </p:txBody>
      </p:sp>
      <p:sp>
        <p:nvSpPr>
          <p:cNvPr id="49" name="Text Box 48"/>
          <p:cNvSpPr txBox="1"/>
          <p:nvPr/>
        </p:nvSpPr>
        <p:spPr>
          <a:xfrm>
            <a:off x="9892030" y="3025775"/>
            <a:ext cx="1253490" cy="368300"/>
          </a:xfrm>
          <a:prstGeom prst="rect">
            <a:avLst/>
          </a:prstGeom>
          <a:noFill/>
        </p:spPr>
        <p:txBody>
          <a:bodyPr wrap="none" rtlCol="0">
            <a:spAutoFit/>
          </a:bodyPr>
          <a:p>
            <a:r>
              <a:rPr lang="en-US"/>
              <a:t>Spring Rolls</a:t>
            </a:r>
            <a:endParaRPr lang="en-US"/>
          </a:p>
        </p:txBody>
      </p:sp>
      <p:pic>
        <p:nvPicPr>
          <p:cNvPr id="2" name="Picture 1" descr="newlog"/>
          <p:cNvPicPr>
            <a:picLocks noChangeAspect="1"/>
          </p:cNvPicPr>
          <p:nvPr/>
        </p:nvPicPr>
        <p:blipFill>
          <a:blip r:embed="rId10"/>
          <a:stretch>
            <a:fillRect/>
          </a:stretch>
        </p:blipFill>
        <p:spPr>
          <a:xfrm>
            <a:off x="1570990" y="4672965"/>
            <a:ext cx="1470660" cy="8172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Box 7"/>
          <p:cNvSpPr txBox="1"/>
          <p:nvPr/>
        </p:nvSpPr>
        <p:spPr>
          <a:xfrm>
            <a:off x="8285480" y="1711960"/>
            <a:ext cx="862330" cy="368300"/>
          </a:xfrm>
          <a:prstGeom prst="rect">
            <a:avLst/>
          </a:prstGeom>
          <a:noFill/>
        </p:spPr>
        <p:txBody>
          <a:bodyPr wrap="square" rtlCol="0">
            <a:spAutoFit/>
          </a:bodyPr>
          <a:p>
            <a:r>
              <a:rPr lang="en-US" b="1">
                <a:solidFill>
                  <a:schemeClr val="tx2"/>
                </a:solidFill>
                <a:effectLst/>
                <a:latin typeface="Corbel Light" panose="020B0303020204020204" charset="0"/>
                <a:cs typeface="Corbel Light" panose="020B0303020204020204" charset="0"/>
              </a:rPr>
              <a:t>News</a:t>
            </a:r>
            <a:endParaRPr lang="en-US" b="1">
              <a:solidFill>
                <a:schemeClr val="tx2"/>
              </a:solidFill>
              <a:effectLst/>
              <a:latin typeface="Corbel Light" panose="020B0303020204020204" charset="0"/>
              <a:cs typeface="Corbel Light" panose="020B0303020204020204" charset="0"/>
            </a:endParaRPr>
          </a:p>
        </p:txBody>
      </p:sp>
      <p:sp>
        <p:nvSpPr>
          <p:cNvPr id="9" name="Text Box 8"/>
          <p:cNvSpPr txBox="1"/>
          <p:nvPr/>
        </p:nvSpPr>
        <p:spPr>
          <a:xfrm>
            <a:off x="6679565" y="1711960"/>
            <a:ext cx="1022350" cy="368300"/>
          </a:xfrm>
          <a:prstGeom prst="rect">
            <a:avLst/>
          </a:prstGeom>
          <a:noFill/>
        </p:spPr>
        <p:txBody>
          <a:bodyPr wrap="square" rtlCol="0">
            <a:spAutoFit/>
          </a:bodyPr>
          <a:p>
            <a:r>
              <a:rPr lang="en-US" b="1">
                <a:solidFill>
                  <a:schemeClr val="tx2"/>
                </a:solidFill>
                <a:effectLst/>
                <a:latin typeface="Corbel Light" panose="020B0303020204020204" charset="0"/>
                <a:cs typeface="Corbel Light" panose="020B0303020204020204" charset="0"/>
              </a:rPr>
              <a:t>About</a:t>
            </a:r>
            <a:endParaRPr lang="en-US" b="1">
              <a:solidFill>
                <a:schemeClr val="tx2"/>
              </a:solidFill>
              <a:effectLst/>
              <a:latin typeface="Corbel Light" panose="020B0303020204020204" charset="0"/>
              <a:cs typeface="Corbel Light" panose="020B0303020204020204" charset="0"/>
            </a:endParaRPr>
          </a:p>
        </p:txBody>
      </p:sp>
      <p:sp>
        <p:nvSpPr>
          <p:cNvPr id="31" name="Text Box 30"/>
          <p:cNvSpPr txBox="1"/>
          <p:nvPr/>
        </p:nvSpPr>
        <p:spPr>
          <a:xfrm>
            <a:off x="5507990" y="5060950"/>
            <a:ext cx="1523365" cy="368300"/>
          </a:xfrm>
          <a:prstGeom prst="rect">
            <a:avLst/>
          </a:prstGeom>
          <a:noFill/>
        </p:spPr>
        <p:txBody>
          <a:bodyPr wrap="none" rtlCol="0">
            <a:spAutoFit/>
          </a:bodyPr>
          <a:p>
            <a:r>
              <a:rPr lang="en-US" b="1">
                <a:solidFill>
                  <a:schemeClr val="bg1"/>
                </a:solidFill>
              </a:rPr>
              <a:t>Hot Chocolate</a:t>
            </a:r>
            <a:endParaRPr lang="en-US" b="1">
              <a:solidFill>
                <a:schemeClr val="bg1"/>
              </a:solidFill>
            </a:endParaRPr>
          </a:p>
        </p:txBody>
      </p:sp>
      <p:sp>
        <p:nvSpPr>
          <p:cNvPr id="32" name="Text Box 31"/>
          <p:cNvSpPr txBox="1"/>
          <p:nvPr/>
        </p:nvSpPr>
        <p:spPr>
          <a:xfrm>
            <a:off x="10139680" y="5060950"/>
            <a:ext cx="1271270" cy="368300"/>
          </a:xfrm>
          <a:prstGeom prst="rect">
            <a:avLst/>
          </a:prstGeom>
          <a:noFill/>
        </p:spPr>
        <p:txBody>
          <a:bodyPr wrap="none" rtlCol="0">
            <a:spAutoFit/>
          </a:bodyPr>
          <a:p>
            <a:r>
              <a:rPr lang="en-US" b="1">
                <a:solidFill>
                  <a:schemeClr val="bg1"/>
                </a:solidFill>
              </a:rPr>
              <a:t>Dal Makhni</a:t>
            </a:r>
            <a:endParaRPr lang="en-US" b="1">
              <a:solidFill>
                <a:schemeClr val="bg1"/>
              </a:solidFill>
            </a:endParaRPr>
          </a:p>
        </p:txBody>
      </p:sp>
      <p:sp>
        <p:nvSpPr>
          <p:cNvPr id="35" name="Text Box 34"/>
          <p:cNvSpPr txBox="1"/>
          <p:nvPr/>
        </p:nvSpPr>
        <p:spPr>
          <a:xfrm>
            <a:off x="1024255" y="5060950"/>
            <a:ext cx="1338580" cy="368300"/>
          </a:xfrm>
          <a:prstGeom prst="rect">
            <a:avLst/>
          </a:prstGeom>
          <a:noFill/>
        </p:spPr>
        <p:txBody>
          <a:bodyPr wrap="none" rtlCol="0">
            <a:spAutoFit/>
          </a:bodyPr>
          <a:p>
            <a:r>
              <a:rPr lang="en-US" b="1">
                <a:solidFill>
                  <a:schemeClr val="bg1"/>
                </a:solidFill>
              </a:rPr>
              <a:t>Garlic Bread</a:t>
            </a:r>
            <a:endParaRPr lang="en-US" b="1">
              <a:solidFill>
                <a:schemeClr val="bg1"/>
              </a:solidFill>
            </a:endParaRPr>
          </a:p>
        </p:txBody>
      </p:sp>
      <p:pic>
        <p:nvPicPr>
          <p:cNvPr id="2" name="Picture 1" descr="newlog"/>
          <p:cNvPicPr>
            <a:picLocks noChangeAspect="1"/>
          </p:cNvPicPr>
          <p:nvPr/>
        </p:nvPicPr>
        <p:blipFill>
          <a:blip r:embed="rId1"/>
          <a:stretch>
            <a:fillRect/>
          </a:stretch>
        </p:blipFill>
        <p:spPr>
          <a:xfrm>
            <a:off x="892175" y="326390"/>
            <a:ext cx="1936115" cy="1075690"/>
          </a:xfrm>
          <a:prstGeom prst="rect">
            <a:avLst/>
          </a:prstGeom>
        </p:spPr>
      </p:pic>
      <p:sp>
        <p:nvSpPr>
          <p:cNvPr id="3" name="Text Box 2"/>
          <p:cNvSpPr txBox="1"/>
          <p:nvPr/>
        </p:nvSpPr>
        <p:spPr>
          <a:xfrm>
            <a:off x="3077210" y="829945"/>
            <a:ext cx="1844040" cy="337185"/>
          </a:xfrm>
          <a:prstGeom prst="rect">
            <a:avLst/>
          </a:prstGeom>
          <a:noFill/>
        </p:spPr>
        <p:txBody>
          <a:bodyPr wrap="none" rtlCol="0">
            <a:spAutoFit/>
          </a:bodyPr>
          <a:p>
            <a:r>
              <a:rPr lang="en-US" sz="1600">
                <a:solidFill>
                  <a:schemeClr val="accent2"/>
                </a:solidFill>
                <a:latin typeface="Corbel Light" panose="020B0303020204020204" charset="0"/>
                <a:cs typeface="Corbel Light" panose="020B0303020204020204" charset="0"/>
              </a:rPr>
              <a:t>The Recipe Journal...</a:t>
            </a:r>
            <a:endParaRPr lang="en-US" sz="1600">
              <a:solidFill>
                <a:schemeClr val="accent2"/>
              </a:solidFill>
              <a:latin typeface="Corbel Light" panose="020B0303020204020204" charset="0"/>
              <a:cs typeface="Corbel Light" panose="020B0303020204020204" charset="0"/>
            </a:endParaRPr>
          </a:p>
        </p:txBody>
      </p:sp>
      <p:cxnSp>
        <p:nvCxnSpPr>
          <p:cNvPr id="5" name="Straight Connector 4"/>
          <p:cNvCxnSpPr/>
          <p:nvPr/>
        </p:nvCxnSpPr>
        <p:spPr>
          <a:xfrm flipV="1">
            <a:off x="41910" y="1544320"/>
            <a:ext cx="12217400" cy="88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flipV="1">
            <a:off x="67310" y="2239010"/>
            <a:ext cx="12115800" cy="41910"/>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 Box 12"/>
          <p:cNvSpPr txBox="1"/>
          <p:nvPr/>
        </p:nvSpPr>
        <p:spPr>
          <a:xfrm>
            <a:off x="9461500" y="617220"/>
            <a:ext cx="2283460" cy="36830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p>
            <a:r>
              <a:rPr lang="en-US">
                <a:solidFill>
                  <a:schemeClr val="bg1">
                    <a:lumMod val="75000"/>
                  </a:schemeClr>
                </a:solidFill>
              </a:rPr>
              <a:t>Search the site...    </a:t>
            </a:r>
            <a:r>
              <a:rPr lang="en-US"/>
              <a:t>    </a:t>
            </a:r>
            <a:endParaRPr lang="en-US"/>
          </a:p>
        </p:txBody>
      </p:sp>
      <p:pic>
        <p:nvPicPr>
          <p:cNvPr id="14" name="Picture 13" descr="search-interface-symbol"/>
          <p:cNvPicPr>
            <a:picLocks noChangeAspect="1"/>
          </p:cNvPicPr>
          <p:nvPr/>
        </p:nvPicPr>
        <p:blipFill>
          <a:blip r:embed="rId2"/>
          <a:stretch>
            <a:fillRect/>
          </a:stretch>
        </p:blipFill>
        <p:spPr>
          <a:xfrm>
            <a:off x="11410950" y="694690"/>
            <a:ext cx="196850" cy="196850"/>
          </a:xfrm>
          <a:prstGeom prst="rect">
            <a:avLst/>
          </a:prstGeom>
        </p:spPr>
      </p:pic>
      <p:pic>
        <p:nvPicPr>
          <p:cNvPr id="16" name="Picture 15" descr="healthy salad"/>
          <p:cNvPicPr>
            <a:picLocks noChangeAspect="1"/>
          </p:cNvPicPr>
          <p:nvPr/>
        </p:nvPicPr>
        <p:blipFill>
          <a:blip r:embed="rId3"/>
          <a:stretch>
            <a:fillRect/>
          </a:stretch>
        </p:blipFill>
        <p:spPr>
          <a:xfrm>
            <a:off x="753110" y="3175000"/>
            <a:ext cx="788035" cy="1182370"/>
          </a:xfrm>
          <a:prstGeom prst="rect">
            <a:avLst/>
          </a:prstGeom>
        </p:spPr>
      </p:pic>
      <p:sp>
        <p:nvSpPr>
          <p:cNvPr id="17" name="Rectangles 16"/>
          <p:cNvSpPr/>
          <p:nvPr/>
        </p:nvSpPr>
        <p:spPr>
          <a:xfrm>
            <a:off x="0" y="2729865"/>
            <a:ext cx="12192635" cy="35350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8" name="Picture 17" descr="healthy salad"/>
          <p:cNvPicPr>
            <a:picLocks noChangeAspect="1"/>
          </p:cNvPicPr>
          <p:nvPr/>
        </p:nvPicPr>
        <p:blipFill>
          <a:blip r:embed="rId3"/>
          <a:stretch>
            <a:fillRect/>
          </a:stretch>
        </p:blipFill>
        <p:spPr>
          <a:xfrm>
            <a:off x="1122680" y="2820670"/>
            <a:ext cx="2171850" cy="2971800"/>
          </a:xfrm>
          <a:prstGeom prst="rect">
            <a:avLst/>
          </a:prstGeom>
        </p:spPr>
      </p:pic>
      <p:pic>
        <p:nvPicPr>
          <p:cNvPr id="19" name="Picture 18" descr="Brown-Butter-Chocolate-Chip-Cookies-28-268x370"/>
          <p:cNvPicPr>
            <a:picLocks noChangeAspect="1"/>
          </p:cNvPicPr>
          <p:nvPr/>
        </p:nvPicPr>
        <p:blipFill>
          <a:blip r:embed="rId4"/>
          <a:stretch>
            <a:fillRect/>
          </a:stretch>
        </p:blipFill>
        <p:spPr>
          <a:xfrm>
            <a:off x="3633470" y="2820035"/>
            <a:ext cx="2123374" cy="2971800"/>
          </a:xfrm>
          <a:prstGeom prst="rect">
            <a:avLst/>
          </a:prstGeom>
        </p:spPr>
      </p:pic>
      <p:pic>
        <p:nvPicPr>
          <p:cNvPr id="21" name="Picture 20" descr="appetizer"/>
          <p:cNvPicPr>
            <a:picLocks noChangeAspect="1"/>
          </p:cNvPicPr>
          <p:nvPr/>
        </p:nvPicPr>
        <p:blipFill>
          <a:blip r:embed="rId5"/>
          <a:stretch>
            <a:fillRect/>
          </a:stretch>
        </p:blipFill>
        <p:spPr>
          <a:xfrm>
            <a:off x="6129020" y="2818765"/>
            <a:ext cx="2362200" cy="2971800"/>
          </a:xfrm>
          <a:prstGeom prst="rect">
            <a:avLst/>
          </a:prstGeom>
        </p:spPr>
      </p:pic>
      <p:pic>
        <p:nvPicPr>
          <p:cNvPr id="27" name="Picture 26" descr="grilled sandwich"/>
          <p:cNvPicPr>
            <a:picLocks noChangeAspect="1"/>
          </p:cNvPicPr>
          <p:nvPr/>
        </p:nvPicPr>
        <p:blipFill>
          <a:blip r:embed="rId6"/>
          <a:stretch>
            <a:fillRect/>
          </a:stretch>
        </p:blipFill>
        <p:spPr>
          <a:xfrm>
            <a:off x="8863330" y="2820670"/>
            <a:ext cx="2244725" cy="2971165"/>
          </a:xfrm>
          <a:prstGeom prst="rect">
            <a:avLst/>
          </a:prstGeom>
        </p:spPr>
      </p:pic>
      <p:sp>
        <p:nvSpPr>
          <p:cNvPr id="28" name="Text Box 27"/>
          <p:cNvSpPr txBox="1"/>
          <p:nvPr/>
        </p:nvSpPr>
        <p:spPr>
          <a:xfrm>
            <a:off x="1854835" y="5792470"/>
            <a:ext cx="707390" cy="337185"/>
          </a:xfrm>
          <a:prstGeom prst="rect">
            <a:avLst/>
          </a:prstGeom>
          <a:noFill/>
        </p:spPr>
        <p:txBody>
          <a:bodyPr wrap="none" rtlCol="0">
            <a:spAutoFit/>
          </a:bodyPr>
          <a:p>
            <a:r>
              <a:rPr lang="en-US" sz="1600">
                <a:solidFill>
                  <a:schemeClr val="accent2">
                    <a:lumMod val="75000"/>
                  </a:schemeClr>
                </a:solidFill>
                <a:latin typeface="Comic Sans MS" panose="030F0702030302020204" charset="0"/>
                <a:cs typeface="Comic Sans MS" panose="030F0702030302020204" charset="0"/>
              </a:rPr>
              <a:t>Salad</a:t>
            </a:r>
            <a:endParaRPr lang="en-US" sz="1600">
              <a:solidFill>
                <a:schemeClr val="accent2">
                  <a:lumMod val="75000"/>
                </a:schemeClr>
              </a:solidFill>
              <a:latin typeface="Comic Sans MS" panose="030F0702030302020204" charset="0"/>
              <a:cs typeface="Comic Sans MS" panose="030F0702030302020204" charset="0"/>
            </a:endParaRPr>
          </a:p>
        </p:txBody>
      </p:sp>
      <p:sp>
        <p:nvSpPr>
          <p:cNvPr id="29" name="Text Box 28"/>
          <p:cNvSpPr txBox="1"/>
          <p:nvPr/>
        </p:nvSpPr>
        <p:spPr>
          <a:xfrm>
            <a:off x="4232275" y="5792470"/>
            <a:ext cx="943610" cy="337185"/>
          </a:xfrm>
          <a:prstGeom prst="rect">
            <a:avLst/>
          </a:prstGeom>
          <a:noFill/>
        </p:spPr>
        <p:txBody>
          <a:bodyPr wrap="none" rtlCol="0">
            <a:spAutoFit/>
          </a:bodyPr>
          <a:p>
            <a:r>
              <a:rPr lang="en-US" sz="1600">
                <a:solidFill>
                  <a:schemeClr val="accent2">
                    <a:lumMod val="75000"/>
                  </a:schemeClr>
                </a:solidFill>
                <a:latin typeface="Comic Sans MS" panose="030F0702030302020204" charset="0"/>
                <a:cs typeface="Comic Sans MS" panose="030F0702030302020204" charset="0"/>
              </a:rPr>
              <a:t>Dessert</a:t>
            </a:r>
            <a:endParaRPr lang="en-US" sz="1600">
              <a:solidFill>
                <a:schemeClr val="accent2">
                  <a:lumMod val="75000"/>
                </a:schemeClr>
              </a:solidFill>
              <a:latin typeface="Comic Sans MS" panose="030F0702030302020204" charset="0"/>
              <a:cs typeface="Comic Sans MS" panose="030F0702030302020204" charset="0"/>
            </a:endParaRPr>
          </a:p>
        </p:txBody>
      </p:sp>
      <p:sp>
        <p:nvSpPr>
          <p:cNvPr id="30" name="Text Box 29"/>
          <p:cNvSpPr txBox="1"/>
          <p:nvPr/>
        </p:nvSpPr>
        <p:spPr>
          <a:xfrm>
            <a:off x="6845935" y="5790565"/>
            <a:ext cx="1130935" cy="337185"/>
          </a:xfrm>
          <a:prstGeom prst="rect">
            <a:avLst/>
          </a:prstGeom>
          <a:noFill/>
        </p:spPr>
        <p:txBody>
          <a:bodyPr wrap="none" rtlCol="0">
            <a:spAutoFit/>
          </a:bodyPr>
          <a:p>
            <a:r>
              <a:rPr lang="en-US" sz="1600">
                <a:solidFill>
                  <a:schemeClr val="accent2">
                    <a:lumMod val="75000"/>
                  </a:schemeClr>
                </a:solidFill>
                <a:latin typeface="Comic Sans MS" panose="030F0702030302020204" charset="0"/>
                <a:cs typeface="Comic Sans MS" panose="030F0702030302020204" charset="0"/>
              </a:rPr>
              <a:t>Appetizer</a:t>
            </a:r>
            <a:endParaRPr lang="en-US" sz="1600">
              <a:solidFill>
                <a:schemeClr val="accent2">
                  <a:lumMod val="75000"/>
                </a:schemeClr>
              </a:solidFill>
              <a:latin typeface="Comic Sans MS" panose="030F0702030302020204" charset="0"/>
              <a:cs typeface="Comic Sans MS" panose="030F0702030302020204" charset="0"/>
            </a:endParaRPr>
          </a:p>
        </p:txBody>
      </p:sp>
      <p:sp>
        <p:nvSpPr>
          <p:cNvPr id="33" name="Text Box 32"/>
          <p:cNvSpPr txBox="1"/>
          <p:nvPr/>
        </p:nvSpPr>
        <p:spPr>
          <a:xfrm>
            <a:off x="9646920" y="5792470"/>
            <a:ext cx="842645" cy="337185"/>
          </a:xfrm>
          <a:prstGeom prst="rect">
            <a:avLst/>
          </a:prstGeom>
          <a:noFill/>
        </p:spPr>
        <p:txBody>
          <a:bodyPr wrap="none" rtlCol="0">
            <a:spAutoFit/>
          </a:bodyPr>
          <a:p>
            <a:r>
              <a:rPr lang="en-US" sz="1600">
                <a:solidFill>
                  <a:schemeClr val="accent2">
                    <a:lumMod val="75000"/>
                  </a:schemeClr>
                </a:solidFill>
                <a:latin typeface="Comic Sans MS" panose="030F0702030302020204" charset="0"/>
                <a:cs typeface="Comic Sans MS" panose="030F0702030302020204" charset="0"/>
              </a:rPr>
              <a:t>Brunch</a:t>
            </a:r>
            <a:endParaRPr lang="en-US" sz="1600">
              <a:solidFill>
                <a:schemeClr val="accent2">
                  <a:lumMod val="75000"/>
                </a:schemeClr>
              </a:solidFill>
              <a:latin typeface="Comic Sans MS" panose="030F0702030302020204" charset="0"/>
              <a:cs typeface="Comic Sans MS" panose="030F0702030302020204" charset="0"/>
            </a:endParaRPr>
          </a:p>
        </p:txBody>
      </p:sp>
      <p:sp>
        <p:nvSpPr>
          <p:cNvPr id="47" name="Text Box 46"/>
          <p:cNvSpPr txBox="1"/>
          <p:nvPr/>
        </p:nvSpPr>
        <p:spPr>
          <a:xfrm>
            <a:off x="5073650" y="1711960"/>
            <a:ext cx="1022350" cy="368300"/>
          </a:xfrm>
          <a:prstGeom prst="rect">
            <a:avLst/>
          </a:prstGeom>
          <a:noFill/>
        </p:spPr>
        <p:txBody>
          <a:bodyPr wrap="square" rtlCol="0">
            <a:spAutoFit/>
          </a:bodyPr>
          <a:p>
            <a:r>
              <a:rPr lang="en-US">
                <a:solidFill>
                  <a:schemeClr val="tx2"/>
                </a:solidFill>
                <a:effectLst/>
                <a:latin typeface="Corbel Light" panose="020B0303020204020204" charset="0"/>
                <a:cs typeface="Corbel Light" panose="020B0303020204020204" charset="0"/>
              </a:rPr>
              <a:t>Recipes</a:t>
            </a:r>
            <a:endParaRPr lang="en-US">
              <a:solidFill>
                <a:schemeClr val="tx2"/>
              </a:solidFill>
              <a:effectLst/>
              <a:latin typeface="Corbel Light" panose="020B0303020204020204" charset="0"/>
              <a:cs typeface="Corbel Light" panose="020B0303020204020204" charset="0"/>
            </a:endParaRPr>
          </a:p>
        </p:txBody>
      </p:sp>
      <p:sp>
        <p:nvSpPr>
          <p:cNvPr id="48" name="Text Box 47"/>
          <p:cNvSpPr txBox="1"/>
          <p:nvPr/>
        </p:nvSpPr>
        <p:spPr>
          <a:xfrm>
            <a:off x="3467735" y="1711960"/>
            <a:ext cx="1022350" cy="368300"/>
          </a:xfrm>
          <a:prstGeom prst="rect">
            <a:avLst/>
          </a:prstGeom>
          <a:noFill/>
        </p:spPr>
        <p:txBody>
          <a:bodyPr wrap="square" rtlCol="0">
            <a:spAutoFit/>
          </a:bodyPr>
          <a:p>
            <a:r>
              <a:rPr lang="en-US">
                <a:solidFill>
                  <a:schemeClr val="tx2"/>
                </a:solidFill>
                <a:effectLst/>
                <a:latin typeface="Corbel Light" panose="020B0303020204020204" charset="0"/>
                <a:cs typeface="Corbel Light" panose="020B0303020204020204" charset="0"/>
              </a:rPr>
              <a:t>Home</a:t>
            </a:r>
            <a:endParaRPr lang="en-US">
              <a:solidFill>
                <a:schemeClr val="tx2"/>
              </a:solidFill>
              <a:effectLst/>
              <a:latin typeface="Corbel Light" panose="020B0303020204020204" charset="0"/>
              <a:cs typeface="Corbel Light" panose="020B0303020204020204" charset="0"/>
            </a:endParaRPr>
          </a:p>
        </p:txBody>
      </p:sp>
      <p:sp>
        <p:nvSpPr>
          <p:cNvPr id="49" name="Text Box 48"/>
          <p:cNvSpPr txBox="1"/>
          <p:nvPr/>
        </p:nvSpPr>
        <p:spPr>
          <a:xfrm>
            <a:off x="5073650" y="1711960"/>
            <a:ext cx="1022350" cy="368300"/>
          </a:xfrm>
          <a:prstGeom prst="rect">
            <a:avLst/>
          </a:prstGeom>
          <a:noFill/>
        </p:spPr>
        <p:txBody>
          <a:bodyPr wrap="square" rtlCol="0">
            <a:spAutoFit/>
          </a:bodyPr>
          <a:p>
            <a:r>
              <a:rPr lang="en-US" b="1" u="sng">
                <a:solidFill>
                  <a:schemeClr val="accent2"/>
                </a:solidFill>
                <a:effectLst/>
                <a:latin typeface="Corbel Light" panose="020B0303020204020204" charset="0"/>
                <a:cs typeface="Corbel Light" panose="020B0303020204020204" charset="0"/>
              </a:rPr>
              <a:t>Recipes</a:t>
            </a:r>
            <a:endParaRPr lang="en-US" b="1" u="sng">
              <a:solidFill>
                <a:schemeClr val="accent2"/>
              </a:solidFill>
              <a:effectLst/>
              <a:latin typeface="Corbel Light" panose="020B0303020204020204" charset="0"/>
              <a:cs typeface="Corbel Light" panose="020B0303020204020204" charset="0"/>
            </a:endParaRPr>
          </a:p>
        </p:txBody>
      </p:sp>
      <p:sp>
        <p:nvSpPr>
          <p:cNvPr id="50" name="Text Box 49"/>
          <p:cNvSpPr txBox="1"/>
          <p:nvPr/>
        </p:nvSpPr>
        <p:spPr>
          <a:xfrm>
            <a:off x="3467735" y="1711960"/>
            <a:ext cx="1022350" cy="368300"/>
          </a:xfrm>
          <a:prstGeom prst="rect">
            <a:avLst/>
          </a:prstGeom>
          <a:noFill/>
        </p:spPr>
        <p:txBody>
          <a:bodyPr wrap="square" rtlCol="0">
            <a:spAutoFit/>
          </a:bodyPr>
          <a:p>
            <a:r>
              <a:rPr lang="en-US" b="1">
                <a:solidFill>
                  <a:schemeClr val="tx1"/>
                </a:solidFill>
                <a:effectLst/>
                <a:latin typeface="Corbel Light" panose="020B0303020204020204" charset="0"/>
                <a:cs typeface="Corbel Light" panose="020B0303020204020204" charset="0"/>
              </a:rPr>
              <a:t>Home</a:t>
            </a:r>
            <a:endParaRPr lang="en-US" b="1">
              <a:solidFill>
                <a:schemeClr val="tx1"/>
              </a:solidFill>
              <a:effectLst/>
              <a:latin typeface="Corbel Light" panose="020B0303020204020204" charset="0"/>
              <a:cs typeface="Corbel Light" panose="020B0303020204020204" charset="0"/>
            </a:endParaRPr>
          </a:p>
        </p:txBody>
      </p:sp>
      <p:pic>
        <p:nvPicPr>
          <p:cNvPr id="52" name="Picture 51" descr="search"/>
          <p:cNvPicPr>
            <a:picLocks noChangeAspect="1"/>
          </p:cNvPicPr>
          <p:nvPr/>
        </p:nvPicPr>
        <p:blipFill>
          <a:blip r:embed="rId7"/>
          <a:stretch>
            <a:fillRect/>
          </a:stretch>
        </p:blipFill>
        <p:spPr>
          <a:xfrm>
            <a:off x="11730990" y="5553075"/>
            <a:ext cx="365760" cy="365760"/>
          </a:xfrm>
          <a:prstGeom prst="rect">
            <a:avLst/>
          </a:prstGeom>
        </p:spPr>
      </p:pic>
      <p:pic>
        <p:nvPicPr>
          <p:cNvPr id="53" name="Picture 52" descr="like"/>
          <p:cNvPicPr>
            <a:picLocks noChangeAspect="1"/>
          </p:cNvPicPr>
          <p:nvPr/>
        </p:nvPicPr>
        <p:blipFill>
          <a:blip r:embed="rId8"/>
          <a:stretch>
            <a:fillRect/>
          </a:stretch>
        </p:blipFill>
        <p:spPr>
          <a:xfrm>
            <a:off x="11686540" y="5128895"/>
            <a:ext cx="424180" cy="424180"/>
          </a:xfrm>
          <a:prstGeom prst="rect">
            <a:avLst/>
          </a:prstGeom>
        </p:spPr>
      </p:pic>
      <p:sp>
        <p:nvSpPr>
          <p:cNvPr id="54" name="Text Box 53"/>
          <p:cNvSpPr txBox="1"/>
          <p:nvPr/>
        </p:nvSpPr>
        <p:spPr>
          <a:xfrm>
            <a:off x="11607800" y="4822190"/>
            <a:ext cx="488950" cy="306705"/>
          </a:xfrm>
          <a:prstGeom prst="rect">
            <a:avLst/>
          </a:prstGeom>
          <a:noFill/>
        </p:spPr>
        <p:txBody>
          <a:bodyPr wrap="none" rtlCol="0">
            <a:spAutoFit/>
          </a:bodyPr>
          <a:p>
            <a:r>
              <a:rPr lang="en-US" sz="1400">
                <a:solidFill>
                  <a:schemeClr val="accent2">
                    <a:lumMod val="75000"/>
                  </a:schemeClr>
                </a:solidFill>
              </a:rPr>
              <a:t>3.5k</a:t>
            </a:r>
            <a:endParaRPr lang="en-US" sz="1400">
              <a:solidFill>
                <a:schemeClr val="accent2">
                  <a:lumMod val="75000"/>
                </a:schemeClr>
              </a:solidFill>
            </a:endParaRPr>
          </a:p>
        </p:txBody>
      </p:sp>
      <p:sp>
        <p:nvSpPr>
          <p:cNvPr id="6" name="Text Box 5"/>
          <p:cNvSpPr txBox="1"/>
          <p:nvPr/>
        </p:nvSpPr>
        <p:spPr>
          <a:xfrm>
            <a:off x="5073650" y="2072005"/>
            <a:ext cx="2635250" cy="230695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p>
            <a:r>
              <a:rPr lang="en-US"/>
              <a:t>Breakfast</a:t>
            </a:r>
            <a:endParaRPr lang="en-US"/>
          </a:p>
          <a:p>
            <a:r>
              <a:rPr lang="en-US"/>
              <a:t>Brunch</a:t>
            </a:r>
            <a:endParaRPr lang="en-US"/>
          </a:p>
          <a:p>
            <a:endParaRPr lang="en-US"/>
          </a:p>
          <a:p>
            <a:r>
              <a:rPr lang="en-US"/>
              <a:t>Dinner</a:t>
            </a:r>
            <a:endParaRPr lang="en-US"/>
          </a:p>
          <a:p>
            <a:r>
              <a:rPr lang="en-US"/>
              <a:t>Dessert</a:t>
            </a:r>
            <a:endParaRPr lang="en-US"/>
          </a:p>
          <a:p>
            <a:r>
              <a:rPr lang="en-US"/>
              <a:t>Drinks</a:t>
            </a:r>
            <a:endParaRPr lang="en-US"/>
          </a:p>
          <a:p>
            <a:r>
              <a:rPr lang="en-US"/>
              <a:t>Snacks &amp; Appetizer</a:t>
            </a:r>
            <a:endParaRPr lang="en-US"/>
          </a:p>
          <a:p>
            <a:r>
              <a:rPr lang="en-US"/>
              <a:t>View All</a:t>
            </a:r>
            <a:endParaRPr lang="en-US"/>
          </a:p>
        </p:txBody>
      </p:sp>
      <p:sp>
        <p:nvSpPr>
          <p:cNvPr id="11" name="Text Box 10"/>
          <p:cNvSpPr txBox="1"/>
          <p:nvPr/>
        </p:nvSpPr>
        <p:spPr>
          <a:xfrm>
            <a:off x="5099050" y="2646045"/>
            <a:ext cx="2583815" cy="368300"/>
          </a:xfrm>
          <a:prstGeom prst="rect">
            <a:avLst/>
          </a:prstGeom>
          <a:solidFill>
            <a:schemeClr val="accent2"/>
          </a:solidFill>
        </p:spPr>
        <p:txBody>
          <a:bodyPr wrap="square" rtlCol="0">
            <a:spAutoFit/>
          </a:bodyPr>
          <a:p>
            <a:r>
              <a:rPr lang="en-US" u="sng">
                <a:solidFill>
                  <a:schemeClr val="tx1"/>
                </a:solidFill>
              </a:rPr>
              <a:t>Lunch</a:t>
            </a:r>
            <a:endParaRPr lang="en-US" u="sng">
              <a:solidFill>
                <a:schemeClr val="tx1"/>
              </a:solidFill>
            </a:endParaRPr>
          </a:p>
        </p:txBody>
      </p:sp>
      <p:pic>
        <p:nvPicPr>
          <p:cNvPr id="12" name="Picture 11" descr="mouse pointer"/>
          <p:cNvPicPr>
            <a:picLocks noChangeAspect="1"/>
          </p:cNvPicPr>
          <p:nvPr/>
        </p:nvPicPr>
        <p:blipFill>
          <a:blip r:embed="rId9"/>
          <a:stretch>
            <a:fillRect/>
          </a:stretch>
        </p:blipFill>
        <p:spPr>
          <a:xfrm>
            <a:off x="5756910" y="2820670"/>
            <a:ext cx="313690" cy="313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Rectangles 16"/>
          <p:cNvSpPr/>
          <p:nvPr/>
        </p:nvSpPr>
        <p:spPr>
          <a:xfrm>
            <a:off x="-635" y="476885"/>
            <a:ext cx="12192635" cy="58959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 name="Content Placeholder 4" descr="man cooking"/>
          <p:cNvPicPr>
            <a:picLocks noChangeAspect="1"/>
          </p:cNvPicPr>
          <p:nvPr>
            <p:ph idx="1"/>
          </p:nvPr>
        </p:nvPicPr>
        <p:blipFill>
          <a:blip r:embed="rId1"/>
          <a:stretch>
            <a:fillRect/>
          </a:stretch>
        </p:blipFill>
        <p:spPr>
          <a:xfrm>
            <a:off x="1135380" y="784225"/>
            <a:ext cx="3941445" cy="5288915"/>
          </a:xfrm>
          <a:prstGeom prst="rect">
            <a:avLst/>
          </a:prstGeom>
        </p:spPr>
      </p:pic>
      <p:sp>
        <p:nvSpPr>
          <p:cNvPr id="7" name="Text Box 6"/>
          <p:cNvSpPr txBox="1"/>
          <p:nvPr/>
        </p:nvSpPr>
        <p:spPr>
          <a:xfrm>
            <a:off x="5761990" y="730250"/>
            <a:ext cx="1393825" cy="460375"/>
          </a:xfrm>
          <a:prstGeom prst="rect">
            <a:avLst/>
          </a:prstGeom>
          <a:noFill/>
        </p:spPr>
        <p:txBody>
          <a:bodyPr wrap="none" rtlCol="0">
            <a:spAutoFit/>
          </a:bodyPr>
          <a:p>
            <a:r>
              <a:rPr lang="en-US" sz="2400" b="1">
                <a:solidFill>
                  <a:schemeClr val="accent2"/>
                </a:solidFill>
                <a:latin typeface="Corbel Light" panose="020B0303020204020204" charset="0"/>
                <a:cs typeface="Corbel Light" panose="020B0303020204020204" charset="0"/>
              </a:rPr>
              <a:t>About Me</a:t>
            </a:r>
            <a:endParaRPr lang="en-US" sz="2400" b="1">
              <a:solidFill>
                <a:schemeClr val="accent2"/>
              </a:solidFill>
              <a:latin typeface="Corbel Light" panose="020B0303020204020204" charset="0"/>
              <a:cs typeface="Corbel Light" panose="020B0303020204020204" charset="0"/>
            </a:endParaRPr>
          </a:p>
        </p:txBody>
      </p:sp>
      <p:sp>
        <p:nvSpPr>
          <p:cNvPr id="11" name="Text Box 10"/>
          <p:cNvSpPr txBox="1"/>
          <p:nvPr/>
        </p:nvSpPr>
        <p:spPr>
          <a:xfrm>
            <a:off x="5761990" y="1190625"/>
            <a:ext cx="1778635" cy="368300"/>
          </a:xfrm>
          <a:prstGeom prst="rect">
            <a:avLst/>
          </a:prstGeom>
          <a:noFill/>
        </p:spPr>
        <p:txBody>
          <a:bodyPr wrap="none" rtlCol="0">
            <a:spAutoFit/>
          </a:bodyPr>
          <a:p>
            <a:r>
              <a:rPr lang="en-US" b="1">
                <a:cs typeface="+mn-lt"/>
              </a:rPr>
              <a:t>HI! I’M PRATEEK.</a:t>
            </a:r>
            <a:endParaRPr lang="en-US" b="1">
              <a:cs typeface="+mn-lt"/>
            </a:endParaRPr>
          </a:p>
        </p:txBody>
      </p:sp>
      <p:sp>
        <p:nvSpPr>
          <p:cNvPr id="9" name="Text Box 8"/>
          <p:cNvSpPr txBox="1"/>
          <p:nvPr/>
        </p:nvSpPr>
        <p:spPr>
          <a:xfrm>
            <a:off x="5761990" y="1676400"/>
            <a:ext cx="4805680" cy="368300"/>
          </a:xfrm>
          <a:prstGeom prst="rect">
            <a:avLst/>
          </a:prstGeom>
          <a:noFill/>
        </p:spPr>
        <p:txBody>
          <a:bodyPr wrap="none" rtlCol="0">
            <a:spAutoFit/>
          </a:bodyPr>
          <a:p>
            <a:pPr algn="l"/>
            <a:r>
              <a:rPr lang="en-US"/>
              <a:t>And FlowSnacks is my little corner of the internet!</a:t>
            </a:r>
            <a:endParaRPr lang="en-US"/>
          </a:p>
        </p:txBody>
      </p:sp>
      <p:sp>
        <p:nvSpPr>
          <p:cNvPr id="10" name="Text Box 9"/>
          <p:cNvSpPr txBox="1"/>
          <p:nvPr/>
        </p:nvSpPr>
        <p:spPr>
          <a:xfrm>
            <a:off x="5761990" y="2107565"/>
            <a:ext cx="5383530" cy="1476375"/>
          </a:xfrm>
          <a:prstGeom prst="rect">
            <a:avLst/>
          </a:prstGeom>
          <a:noFill/>
        </p:spPr>
        <p:txBody>
          <a:bodyPr wrap="square" rtlCol="0">
            <a:spAutoFit/>
          </a:bodyPr>
          <a:p>
            <a:pPr algn="l"/>
            <a:r>
              <a:rPr lang="en-US"/>
              <a:t>I'm the voice, author, and creator behind Pinch of Yum. What started as a casual hobby over 10 years ago in 2010 while I was working as a fourth grade teacher has now grown into a full-blown business (!!) that reaches millions of people with fun recipes each month.</a:t>
            </a:r>
            <a:endParaRPr lang="en-US"/>
          </a:p>
        </p:txBody>
      </p:sp>
      <p:sp>
        <p:nvSpPr>
          <p:cNvPr id="12" name="Text Box 11"/>
          <p:cNvSpPr txBox="1"/>
          <p:nvPr/>
        </p:nvSpPr>
        <p:spPr>
          <a:xfrm>
            <a:off x="5761990" y="3583940"/>
            <a:ext cx="5384165" cy="2584450"/>
          </a:xfrm>
          <a:prstGeom prst="rect">
            <a:avLst/>
          </a:prstGeom>
          <a:noFill/>
        </p:spPr>
        <p:txBody>
          <a:bodyPr wrap="square" rtlCol="0">
            <a:spAutoFit/>
          </a:bodyPr>
          <a:p>
            <a:pPr algn="l"/>
            <a:r>
              <a:rPr lang="en-US"/>
              <a:t>In this space, I am always sharing fresh, flavorful, (mostly) healthy recipes that I love to make and eat in my real, actual, every day life. If I wouldn’t eat it in real life, I won’t put in on the blog. My goal is to inspire you with food that is both approachable AND exciting, whether you’re cooking for yourself, your family, your roommates, or your friends. I want you to be so excited about these recipes that you eagerly await 5pm when you can go home from work and start cooking.</a:t>
            </a:r>
            <a:endParaRPr lang="en-US"/>
          </a:p>
        </p:txBody>
      </p:sp>
      <p:sp>
        <p:nvSpPr>
          <p:cNvPr id="13" name="Text Box 12"/>
          <p:cNvSpPr txBox="1"/>
          <p:nvPr/>
        </p:nvSpPr>
        <p:spPr>
          <a:xfrm>
            <a:off x="196850" y="0"/>
            <a:ext cx="1156970" cy="275590"/>
          </a:xfrm>
          <a:prstGeom prst="rect">
            <a:avLst/>
          </a:prstGeom>
          <a:noFill/>
        </p:spPr>
        <p:txBody>
          <a:bodyPr wrap="none" rtlCol="0">
            <a:spAutoFit/>
          </a:bodyPr>
          <a:p>
            <a:r>
              <a:rPr lang="en-US" sz="1200" u="sng"/>
              <a:t>Home</a:t>
            </a:r>
            <a:r>
              <a:rPr lang="en-US" sz="1200"/>
              <a:t> &gt;&gt; </a:t>
            </a:r>
            <a:r>
              <a:rPr lang="en-US" sz="1200">
                <a:solidFill>
                  <a:schemeClr val="bg1">
                    <a:lumMod val="75000"/>
                  </a:schemeClr>
                </a:solidFill>
              </a:rPr>
              <a:t>About</a:t>
            </a:r>
            <a:endParaRPr lang="en-US" sz="1200">
              <a:solidFill>
                <a:schemeClr val="bg1">
                  <a:lumMod val="75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9394</Words>
  <Application>WPS Presentation</Application>
  <PresentationFormat>Widescreen</PresentationFormat>
  <Paragraphs>422</Paragraphs>
  <Slides>17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Arial</vt:lpstr>
      <vt:lpstr>SimSun</vt:lpstr>
      <vt:lpstr>Wingdings</vt:lpstr>
      <vt:lpstr>Corbel Light</vt:lpstr>
      <vt:lpstr>Comic Sans MS</vt:lpstr>
      <vt:lpstr>Georgia</vt:lpstr>
      <vt:lpstr>Segoe Print</vt:lpstr>
      <vt:lpstr>Cambria</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ASUS</cp:lastModifiedBy>
  <cp:revision>47</cp:revision>
  <dcterms:created xsi:type="dcterms:W3CDTF">2023-07-31T16:41:00Z</dcterms:created>
  <dcterms:modified xsi:type="dcterms:W3CDTF">2023-08-07T10:00:18Z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5E366A2DD169452B8246A5610CF72C40</vt:lpwstr>
  </property>
  <property fmtid="{D5CDD505-2E9C-101B-9397-08002B2CF9AE}" pid="3" name="KSOProductBuildVer">
    <vt:lpwstr>1033-11.2.0.11417</vt:lpwstr>
  </property>
</Properties>
</file>